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6.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7.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8.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35" r:id="rId13"/>
    <p:sldId id="336" r:id="rId14"/>
    <p:sldId id="337" r:id="rId15"/>
    <p:sldId id="338"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7" r:id="rId37"/>
    <p:sldId id="858" r:id="rId38"/>
    <p:sldId id="859" r:id="rId39"/>
    <p:sldId id="861" r:id="rId40"/>
    <p:sldId id="298" r:id="rId41"/>
    <p:sldId id="274"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34"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ED04F"/>
    <a:srgbClr val="FFFFFF"/>
    <a:srgbClr val="008F00"/>
    <a:srgbClr val="289E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84154" autoAdjust="0"/>
  </p:normalViewPr>
  <p:slideViewPr>
    <p:cSldViewPr snapToGrid="0">
      <p:cViewPr varScale="1">
        <p:scale>
          <a:sx n="126" d="100"/>
          <a:sy n="126" d="100"/>
        </p:scale>
        <p:origin x="896" y="184"/>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jpeg>
</file>

<file path=ppt/media/image2.png>
</file>

<file path=ppt/media/image3.png>
</file>

<file path=ppt/media/image36.jpeg>
</file>

<file path=ppt/media/image37.png>
</file>

<file path=ppt/media/image38.png>
</file>

<file path=ppt/media/image39.png>
</file>

<file path=ppt/media/image4.jpeg>
</file>

<file path=ppt/media/image40.jpeg>
</file>

<file path=ppt/media/image5.jpg>
</file>

<file path=ppt/media/image61.jpe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5/31/20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ja-JP"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sz="1000" dirty="0"/>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515699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337757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1405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456800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21303351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31</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sz="1000" dirty="0">
              <a:ea typeface="MS PGothic" charset="0"/>
              <a:cs typeface="MS PGothic" charset="0"/>
            </a:endParaRPr>
          </a:p>
        </p:txBody>
      </p:sp>
    </p:spTree>
    <p:extLst>
      <p:ext uri="{BB962C8B-B14F-4D97-AF65-F5344CB8AC3E}">
        <p14:creationId xmlns:p14="http://schemas.microsoft.com/office/powerpoint/2010/main" val="364899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83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39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sz="1000" dirty="0">
              <a:ea typeface="MS PGothic" charset="0"/>
              <a:cs typeface="MS PGothic" charset="0"/>
            </a:endParaRPr>
          </a:p>
        </p:txBody>
      </p:sp>
    </p:spTree>
    <p:extLst>
      <p:ext uri="{BB962C8B-B14F-4D97-AF65-F5344CB8AC3E}">
        <p14:creationId xmlns:p14="http://schemas.microsoft.com/office/powerpoint/2010/main" val="670856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B</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56</a:t>
            </a:fld>
            <a:endParaRPr lang="tr-TR" dirty="0"/>
          </a:p>
        </p:txBody>
      </p:sp>
    </p:spTree>
    <p:extLst>
      <p:ext uri="{BB962C8B-B14F-4D97-AF65-F5344CB8AC3E}">
        <p14:creationId xmlns:p14="http://schemas.microsoft.com/office/powerpoint/2010/main" val="1056499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60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38421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endParaRPr lang="tr-TR"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2725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7.xml"/><Relationship Id="rId4" Type="http://schemas.openxmlformats.org/officeDocument/2006/relationships/slideLayout" Target="../slideLayouts/slideLayout1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715"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4.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8.emf"/><Relationship Id="rId9" Type="http://schemas.openxmlformats.org/officeDocument/2006/relationships/image" Target="../media/image33.emf"/></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51.emf"/><Relationship Id="rId3" Type="http://schemas.openxmlformats.org/officeDocument/2006/relationships/image" Target="../media/image41.emf"/><Relationship Id="rId7" Type="http://schemas.openxmlformats.org/officeDocument/2006/relationships/image" Target="../media/image45.emf"/><Relationship Id="rId12" Type="http://schemas.openxmlformats.org/officeDocument/2006/relationships/image" Target="../media/image50.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 Id="rId14" Type="http://schemas.openxmlformats.org/officeDocument/2006/relationships/image" Target="../media/image52.emf"/></Relationships>
</file>

<file path=ppt/slides/_rels/slide36.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6.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7.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3.emf"/><Relationship Id="rId7" Type="http://schemas.openxmlformats.org/officeDocument/2006/relationships/image" Target="../media/image67.emf"/><Relationship Id="rId12"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6.emf"/><Relationship Id="rId11" Type="http://schemas.openxmlformats.org/officeDocument/2006/relationships/image" Target="../media/image71.emf"/><Relationship Id="rId5" Type="http://schemas.openxmlformats.org/officeDocument/2006/relationships/image" Target="../media/image65.emf"/><Relationship Id="rId10" Type="http://schemas.openxmlformats.org/officeDocument/2006/relationships/image" Target="../media/image70.emf"/><Relationship Id="rId4" Type="http://schemas.openxmlformats.org/officeDocument/2006/relationships/image" Target="../media/image64.emf"/><Relationship Id="rId9" Type="http://schemas.openxmlformats.org/officeDocument/2006/relationships/image" Target="../media/image69.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tr-TR" sz="6600" b="1" cap="none" dirty="0">
                <a:latin typeface="Cambria"/>
                <a:ea typeface="MS PGothic" charset="0"/>
                <a:cs typeface="Cambria"/>
              </a:rPr>
              <a:t>Ekonomi I</a:t>
            </a:r>
            <a:endParaRPr lang="tr-TR"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latin typeface="Cambria"/>
                <a:cs typeface="Cambria"/>
              </a:rPr>
              <a:t>Hafta #8</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312535" y="180466"/>
            <a:ext cx="4924425" cy="944628"/>
          </a:xfrm>
        </p:spPr>
        <p:txBody>
          <a:bodyPr/>
          <a:lstStyle/>
          <a:p>
            <a:r>
              <a:rPr lang="tr-TR" sz="3600" b="1" dirty="0"/>
              <a:t>AT&amp;T Tekel mi?</a:t>
            </a:r>
            <a:br>
              <a:rPr lang="tr-TR" sz="3600" b="1" dirty="0"/>
            </a:br>
            <a:r>
              <a:rPr lang="tr-TR" sz="3600" b="1" dirty="0"/>
              <a:t>US Steel Tekel mi?</a:t>
            </a:r>
            <a:endParaRPr lang="tr-TR"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029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25042"/>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329" y="311728"/>
            <a:ext cx="5033963" cy="1458912"/>
          </a:xfrm>
        </p:spPr>
        <p:txBody>
          <a:bodyPr/>
          <a:lstStyle/>
          <a:p>
            <a:r>
              <a:rPr lang="tr-TR" sz="3600" b="1" dirty="0" err="1"/>
              <a:t>Standard</a:t>
            </a:r>
            <a:r>
              <a:rPr lang="tr-TR" sz="3600" b="1" dirty="0"/>
              <a:t> </a:t>
            </a:r>
            <a:r>
              <a:rPr lang="tr-TR" sz="3600" b="1" dirty="0" err="1"/>
              <a:t>Oil</a:t>
            </a:r>
            <a:r>
              <a:rPr lang="tr-TR" sz="3600" b="1" dirty="0"/>
              <a:t> Tekel mi?</a:t>
            </a:r>
            <a:endParaRPr lang="tr-TR"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6319709"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tr-TR" b="1" dirty="0">
                <a:cs typeface="Arial" pitchFamily="-107" charset="0"/>
              </a:rPr>
              <a:t>Ekonomi: </a:t>
            </a:r>
            <a:r>
              <a:rPr lang="tr-TR" b="1" i="1" dirty="0" err="1">
                <a:cs typeface="Arial" pitchFamily="-107" charset="0"/>
              </a:rPr>
              <a:t>Forrest</a:t>
            </a:r>
            <a:r>
              <a:rPr lang="tr-TR" b="1" i="1" dirty="0">
                <a:cs typeface="Arial" pitchFamily="-107" charset="0"/>
              </a:rPr>
              <a:t> </a:t>
            </a:r>
            <a:r>
              <a:rPr lang="tr-TR" b="1" i="1" dirty="0" err="1">
                <a:cs typeface="Arial" pitchFamily="-107" charset="0"/>
              </a:rPr>
              <a:t>Gump</a:t>
            </a:r>
            <a:endParaRPr lang="tr-TR" b="1" i="1" dirty="0">
              <a:cs typeface="Arial" pitchFamily="-107" charset="0"/>
            </a:endParaRPr>
          </a:p>
        </p:txBody>
      </p:sp>
      <p:sp>
        <p:nvSpPr>
          <p:cNvPr id="23554" name="Content Placeholder 2"/>
          <p:cNvSpPr>
            <a:spLocks noGrp="1"/>
          </p:cNvSpPr>
          <p:nvPr>
            <p:ph idx="1"/>
          </p:nvPr>
        </p:nvSpPr>
        <p:spPr>
          <a:xfrm>
            <a:off x="1981199" y="1712914"/>
            <a:ext cx="8879305" cy="1241425"/>
          </a:xfrm>
        </p:spPr>
        <p:txBody>
          <a:bodyPr/>
          <a:lstStyle/>
          <a:p>
            <a:r>
              <a:rPr lang="tr-TR" sz="3200" dirty="0">
                <a:cs typeface="Arial" pitchFamily="-107" charset="0"/>
              </a:rPr>
              <a:t>"</a:t>
            </a:r>
            <a:r>
              <a:rPr lang="tr-TR" sz="3200" dirty="0" err="1">
                <a:cs typeface="Arial" pitchFamily="-107" charset="0"/>
              </a:rPr>
              <a:t>Forrest</a:t>
            </a:r>
            <a:r>
              <a:rPr lang="tr-TR" sz="3200" dirty="0">
                <a:cs typeface="Arial" pitchFamily="-107" charset="0"/>
              </a:rPr>
              <a:t> </a:t>
            </a:r>
            <a:r>
              <a:rPr lang="tr-TR" sz="3200" dirty="0" err="1">
                <a:cs typeface="Arial" pitchFamily="-107" charset="0"/>
              </a:rPr>
              <a:t>Gump</a:t>
            </a:r>
            <a:r>
              <a:rPr lang="tr-TR" sz="3200" dirty="0">
                <a:cs typeface="Arial" pitchFamily="-107" charset="0"/>
              </a:rPr>
              <a:t>"</a:t>
            </a:r>
          </a:p>
          <a:p>
            <a:pPr lvl="1"/>
            <a:r>
              <a:rPr lang="tr-TR" sz="2800" dirty="0" err="1">
                <a:cs typeface="Arial" pitchFamily="-107" charset="0"/>
              </a:rPr>
              <a:t>Forrest</a:t>
            </a:r>
            <a:r>
              <a:rPr lang="tr-TR" sz="2800" dirty="0">
                <a:cs typeface="Arial" pitchFamily="-107" charset="0"/>
              </a:rPr>
              <a:t> </a:t>
            </a:r>
            <a:r>
              <a:rPr lang="tr-TR" sz="2800" dirty="0" err="1">
                <a:cs typeface="Arial" pitchFamily="-107" charset="0"/>
              </a:rPr>
              <a:t>Gump</a:t>
            </a:r>
            <a:r>
              <a:rPr lang="tr-TR" sz="2800" dirty="0">
                <a:cs typeface="Arial" pitchFamily="-107" charset="0"/>
              </a:rPr>
              <a:t> karides işine giriyor.</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50961"/>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20331"/>
            <a:ext cx="8229600" cy="1527175"/>
          </a:xfrm>
        </p:spPr>
        <p:txBody>
          <a:bodyPr/>
          <a:lstStyle/>
          <a:p>
            <a:r>
              <a:rPr lang="tr-TR" altLang="en-US" b="1" dirty="0"/>
              <a:t>Doğal Giriş Engelleri</a:t>
            </a:r>
          </a:p>
        </p:txBody>
      </p:sp>
      <p:sp>
        <p:nvSpPr>
          <p:cNvPr id="9219" name="Content Placeholder 2"/>
          <p:cNvSpPr>
            <a:spLocks noGrp="1"/>
          </p:cNvSpPr>
          <p:nvPr>
            <p:ph idx="1"/>
          </p:nvPr>
        </p:nvSpPr>
        <p:spPr>
          <a:xfrm>
            <a:off x="1755782" y="1712913"/>
            <a:ext cx="6626218" cy="4895850"/>
          </a:xfrm>
        </p:spPr>
        <p:txBody>
          <a:bodyPr/>
          <a:lstStyle/>
          <a:p>
            <a:r>
              <a:rPr lang="tr-TR" altLang="en-US" sz="2800" dirty="0"/>
              <a:t>Doğal Giriş Engelleri</a:t>
            </a:r>
          </a:p>
          <a:p>
            <a:pPr lvl="1"/>
            <a:r>
              <a:rPr lang="tr-TR" altLang="en-US" sz="2400" dirty="0"/>
              <a:t>Kaynakların kontrolü</a:t>
            </a:r>
          </a:p>
          <a:p>
            <a:pPr lvl="1"/>
            <a:r>
              <a:rPr lang="tr-TR" altLang="en-US" sz="2400" dirty="0"/>
              <a:t>Eğer bir tekel üretim için gerekli olan kaynakların (girdi) tümünü kontrol ederse, rakipleri piyasaya giremez.</a:t>
            </a:r>
          </a:p>
          <a:p>
            <a:pPr lvl="1"/>
            <a:r>
              <a:rPr lang="tr-TR" altLang="en-US" sz="2400" dirty="0"/>
              <a:t>ALCOA ve De </a:t>
            </a:r>
            <a:r>
              <a:rPr lang="tr-TR" altLang="en-US" sz="2400" dirty="0" err="1"/>
              <a:t>Beers</a:t>
            </a:r>
            <a:r>
              <a:rPr lang="tr-TR" altLang="en-US" sz="2400" dirty="0"/>
              <a:t> örnekleri.</a:t>
            </a:r>
          </a:p>
          <a:p>
            <a:r>
              <a:rPr lang="tr-TR" altLang="en-US" sz="2800" dirty="0"/>
              <a:t>Potansiyel rakiplerin yeterli sermaye toplayamama durumu</a:t>
            </a:r>
          </a:p>
          <a:p>
            <a:pPr lvl="1"/>
            <a:r>
              <a:rPr lang="tr-TR" altLang="en-US" sz="2400" dirty="0"/>
              <a:t>Art arda gelen yıllar süren büyüme sonucunda tekeller oluşur. </a:t>
            </a:r>
          </a:p>
          <a:p>
            <a:pPr lvl="1"/>
            <a:r>
              <a:rPr lang="tr-TR" altLang="en-US" sz="2400" dirty="0"/>
              <a:t>Tekel bir firma ile yarışmak için $10 milyon sermaye bulabilir misin?</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9046362" y="1712913"/>
            <a:ext cx="2779712" cy="2147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9219">
                                            <p:txEl>
                                              <p:pRg st="6" end="6"/>
                                            </p:txEl>
                                          </p:spTgt>
                                        </p:tgtEl>
                                        <p:attrNameLst>
                                          <p:attrName>style.visibility</p:attrName>
                                        </p:attrNameLst>
                                      </p:cBhvr>
                                      <p:to>
                                        <p:strVal val="visible"/>
                                      </p:to>
                                    </p:set>
                                    <p:animEffect transition="in" filter="barn(inVertical)">
                                      <p:cBhvr>
                                        <p:cTn id="23" dur="500"/>
                                        <p:tgtEl>
                                          <p:spTgt spid="92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tr-TR" altLang="en-US" b="1" dirty="0"/>
              <a:t>Doğal Giriş Engelleri</a:t>
            </a:r>
          </a:p>
        </p:txBody>
      </p:sp>
      <p:sp>
        <p:nvSpPr>
          <p:cNvPr id="10243" name="Content Placeholder 2"/>
          <p:cNvSpPr>
            <a:spLocks noGrp="1"/>
          </p:cNvSpPr>
          <p:nvPr>
            <p:ph idx="1"/>
          </p:nvPr>
        </p:nvSpPr>
        <p:spPr>
          <a:xfrm>
            <a:off x="1592265" y="1555230"/>
            <a:ext cx="7901691" cy="5138738"/>
          </a:xfrm>
        </p:spPr>
        <p:txBody>
          <a:bodyPr/>
          <a:lstStyle/>
          <a:p>
            <a:r>
              <a:rPr lang="tr-TR" altLang="en-US" sz="2800" dirty="0"/>
              <a:t>Ölçek Ekonomileri</a:t>
            </a:r>
          </a:p>
          <a:p>
            <a:pPr lvl="1"/>
            <a:r>
              <a:rPr lang="tr-TR" altLang="ja-JP" sz="2400" dirty="0"/>
              <a:t>"Fazla üretim daha iyidir" (maliyet olarak daha etkin)</a:t>
            </a:r>
          </a:p>
          <a:p>
            <a:pPr lvl="1"/>
            <a:r>
              <a:rPr lang="tr-TR" altLang="en-US" sz="2400" dirty="0">
                <a:sym typeface="Wingdings" panose="05000000000000000000" pitchFamily="2" charset="2"/>
              </a:rPr>
              <a:t>Bunun nedeni çıktının büyük bir bölümünde </a:t>
            </a:r>
            <a:r>
              <a:rPr lang="tr-TR" altLang="en-US" sz="2400" dirty="0" err="1">
                <a:sym typeface="Wingdings" panose="05000000000000000000" pitchFamily="2" charset="2"/>
              </a:rPr>
              <a:t>ATC'nin</a:t>
            </a:r>
            <a:r>
              <a:rPr lang="tr-TR" altLang="en-US" sz="2400" dirty="0">
                <a:sym typeface="Wingdings" panose="05000000000000000000" pitchFamily="2" charset="2"/>
              </a:rPr>
              <a:t> aşağı-eğimli olmasındandır.</a:t>
            </a:r>
            <a:endParaRPr lang="tr-TR" altLang="en-US" sz="2400" dirty="0"/>
          </a:p>
          <a:p>
            <a:pPr lvl="1"/>
            <a:r>
              <a:rPr lang="tr-TR" altLang="en-US" sz="2400" dirty="0"/>
              <a:t>Düşük maliyetler </a:t>
            </a:r>
            <a:r>
              <a:rPr lang="tr-TR" altLang="en-US" sz="2400" dirty="0">
                <a:sym typeface="Wingdings" panose="05000000000000000000" pitchFamily="2" charset="2"/>
              </a:rPr>
              <a:t> düşük fiyatlar</a:t>
            </a:r>
          </a:p>
          <a:p>
            <a:pPr lvl="1"/>
            <a:r>
              <a:rPr lang="tr-TR" altLang="en-US" sz="2400" dirty="0">
                <a:sym typeface="Wingdings" panose="05000000000000000000" pitchFamily="2" charset="2"/>
              </a:rPr>
              <a:t>Araba üretimi, elektrik üretimi ve posta dağıtımı gibi</a:t>
            </a:r>
          </a:p>
          <a:p>
            <a:r>
              <a:rPr lang="tr-TR" altLang="en-US" sz="2800" dirty="0">
                <a:sym typeface="Wingdings" panose="05000000000000000000" pitchFamily="2" charset="2"/>
              </a:rPr>
              <a:t>Doğal Tekel</a:t>
            </a:r>
          </a:p>
          <a:p>
            <a:pPr lvl="1"/>
            <a:r>
              <a:rPr lang="tr-TR" altLang="en-US" sz="2400" dirty="0">
                <a:sym typeface="Wingdings" panose="05000000000000000000" pitchFamily="2" charset="2"/>
              </a:rPr>
              <a:t>Tek bir firmanın diğer herhangi bir potansiyel rakibinden daha az maliyeti olmasından dolayı tekel doğal olarak var olur.</a:t>
            </a:r>
          </a:p>
          <a:p>
            <a:pPr lvl="1"/>
            <a:r>
              <a:rPr lang="tr-TR" altLang="en-US" sz="2400" dirty="0">
                <a:sym typeface="Wingdings" panose="05000000000000000000" pitchFamily="2" charset="2"/>
              </a:rPr>
              <a:t>Ek olarak, bir firmayı birden çok firmaya bölmek maliyetleri arttırabilir.</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718376" y="1600200"/>
            <a:ext cx="2322512" cy="20304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199" y="0"/>
            <a:ext cx="8229600" cy="1527175"/>
          </a:xfrm>
        </p:spPr>
        <p:txBody>
          <a:bodyPr/>
          <a:lstStyle/>
          <a:p>
            <a:r>
              <a:rPr lang="tr-TR" altLang="en-US" b="1" dirty="0"/>
              <a:t>Hükümetin Yarattığı Engeller</a:t>
            </a:r>
          </a:p>
        </p:txBody>
      </p:sp>
      <p:sp>
        <p:nvSpPr>
          <p:cNvPr id="11267" name="Content Placeholder 2"/>
          <p:cNvSpPr>
            <a:spLocks noGrp="1"/>
          </p:cNvSpPr>
          <p:nvPr>
            <p:ph idx="1"/>
          </p:nvPr>
        </p:nvSpPr>
        <p:spPr>
          <a:xfrm>
            <a:off x="1981199" y="1712913"/>
            <a:ext cx="9086193" cy="4895850"/>
          </a:xfrm>
        </p:spPr>
        <p:txBody>
          <a:bodyPr/>
          <a:lstStyle/>
          <a:p>
            <a:r>
              <a:rPr lang="tr-TR" altLang="en-US" sz="2800" dirty="0"/>
              <a:t>Lisans ve nitelikler (</a:t>
            </a:r>
            <a:r>
              <a:rPr lang="tr-TR" altLang="en-US" sz="2800" dirty="0" err="1"/>
              <a:t>qualifications</a:t>
            </a:r>
            <a:r>
              <a:rPr lang="tr-TR" altLang="en-US" sz="2800" dirty="0"/>
              <a:t>)</a:t>
            </a:r>
          </a:p>
          <a:p>
            <a:pPr lvl="1"/>
            <a:r>
              <a:rPr lang="tr-TR" altLang="en-US" sz="2400" dirty="0"/>
              <a:t>Belli bir radyo ve TV frekansını kullanma lisansı (müdahale nedeniyle oluşabilecek negatif dışsallığı engeller)</a:t>
            </a:r>
          </a:p>
          <a:p>
            <a:pPr lvl="1"/>
            <a:r>
              <a:rPr lang="tr-TR" altLang="en-US" sz="2400" dirty="0"/>
              <a:t>Tıp ya da hukuk alanında çalışabilmek için belli niteliklere sahip olunmalı</a:t>
            </a:r>
          </a:p>
          <a:p>
            <a:r>
              <a:rPr lang="tr-TR" altLang="en-US" sz="2800" dirty="0"/>
              <a:t>Patent ve telif hakları kanunu (</a:t>
            </a:r>
            <a:r>
              <a:rPr lang="tr-TR" altLang="en-US" sz="2800" dirty="0" err="1"/>
              <a:t>copyrights</a:t>
            </a:r>
            <a:r>
              <a:rPr lang="tr-TR" altLang="en-US" sz="2800" dirty="0"/>
              <a:t> </a:t>
            </a:r>
            <a:r>
              <a:rPr lang="tr-TR" altLang="en-US" sz="2800" dirty="0" err="1"/>
              <a:t>law</a:t>
            </a:r>
            <a:r>
              <a:rPr lang="tr-TR" altLang="en-US" sz="2800" dirty="0"/>
              <a:t>)</a:t>
            </a:r>
          </a:p>
          <a:p>
            <a:pPr lvl="1"/>
            <a:r>
              <a:rPr lang="tr-TR" altLang="en-US" sz="2400" dirty="0"/>
              <a:t>Patent</a:t>
            </a:r>
          </a:p>
          <a:p>
            <a:pPr lvl="2"/>
            <a:r>
              <a:rPr lang="tr-TR" altLang="en-US" sz="2000" dirty="0">
                <a:latin typeface="Cambria" panose="02040503050406030204" pitchFamily="18" charset="0"/>
                <a:cs typeface="Arial" panose="020B0604020202020204" pitchFamily="34" charset="0"/>
              </a:rPr>
              <a:t>Geçici olarak tekele üretim hakkı verir</a:t>
            </a:r>
          </a:p>
          <a:p>
            <a:pPr lvl="2"/>
            <a:r>
              <a:rPr lang="tr-TR" altLang="en-US" sz="2000" dirty="0">
                <a:latin typeface="Cambria" panose="02040503050406030204" pitchFamily="18" charset="0"/>
                <a:cs typeface="Arial" panose="020B0604020202020204" pitchFamily="34" charset="0"/>
              </a:rPr>
              <a:t>Yaratıcılığı teşvik eder</a:t>
            </a:r>
          </a:p>
          <a:p>
            <a:pPr lvl="1"/>
            <a:r>
              <a:rPr lang="tr-TR" altLang="en-US" sz="2400" dirty="0"/>
              <a:t>Buna rağmen, telif hakları (ve sonucundaki yüksek fiyatlar) bazen istenilmeyen sonuçlara neden olurlar.</a:t>
            </a:r>
          </a:p>
          <a:p>
            <a:pPr lvl="2"/>
            <a:r>
              <a:rPr lang="tr-TR" altLang="en-US" sz="2000" dirty="0">
                <a:latin typeface="Cambria" panose="02040503050406030204" pitchFamily="18" charset="0"/>
                <a:cs typeface="Arial" panose="020B0604020202020204" pitchFamily="34" charset="0"/>
              </a:rPr>
              <a:t>Dosya paylaşımı, korsan film</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tr-TR" b="1" spc="100" dirty="0"/>
              <a:t>Tekelin Ölümü</a:t>
            </a:r>
            <a:endParaRPr lang="tr-TR"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tr-TR" sz="2000" spc="50" dirty="0">
                <a:solidFill>
                  <a:prstClr val="white"/>
                </a:solidFill>
                <a:latin typeface="Cambria" panose="02040503050406030204" pitchFamily="18" charset="0"/>
                <a:ea typeface="ＭＳ Ｐゴシック" charset="0"/>
                <a:cs typeface="Rockwell"/>
              </a:rPr>
              <a:t>Birim Satış (milyon)</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28169" cy="1667932"/>
            <a:chOff x="1630694" y="1710271"/>
            <a:chExt cx="1728169"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2036357" y="2734414"/>
              <a:ext cx="1322506"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2000'lerin başlarında, Microsoft işletim sistemi piyasasının yaklaşık olarak % 100'ünü kontrol ediyordu (PC satışlarıyla), fakat Apple piyasada kalabilecek kadar Mac bilgisayarlardan satmıştı.</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2007'den beri, akıllı telefon ve tablet satışlarındaki patlayan satışlar işletim sistemi piyasasını Microsoft'un piyasa payını yiyerek </a:t>
              </a:r>
              <a:r>
                <a:rPr lang="tr-TR" sz="1400" spc="50" dirty="0" err="1">
                  <a:solidFill>
                    <a:prstClr val="white"/>
                  </a:solidFill>
                  <a:latin typeface="Cambria" panose="02040503050406030204" pitchFamily="18" charset="0"/>
                  <a:ea typeface="ＭＳ Ｐゴシック" charset="0"/>
                  <a:cs typeface="Arial Narrow"/>
                </a:rPr>
                <a:t>Android</a:t>
              </a:r>
              <a:r>
                <a:rPr lang="tr-TR" sz="1400" spc="50" dirty="0">
                  <a:solidFill>
                    <a:prstClr val="white"/>
                  </a:solidFill>
                  <a:latin typeface="Cambria" panose="02040503050406030204" pitchFamily="18" charset="0"/>
                  <a:ea typeface="ＭＳ Ｐゴシック" charset="0"/>
                  <a:cs typeface="Arial Narrow"/>
                </a:rPr>
                <a:t> ve Apple yönüne eğdirdi.</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11"/>
            <a:ext cx="8050306" cy="1527175"/>
          </a:xfrm>
        </p:spPr>
        <p:txBody>
          <a:bodyPr/>
          <a:lstStyle/>
          <a:p>
            <a:r>
              <a:rPr lang="tr-TR" altLang="en-US" b="1" dirty="0"/>
              <a:t>Tekelin Fiyat ve Çıktı Kararı</a:t>
            </a:r>
          </a:p>
        </p:txBody>
      </p:sp>
      <p:sp>
        <p:nvSpPr>
          <p:cNvPr id="12291" name="Content Placeholder 2"/>
          <p:cNvSpPr>
            <a:spLocks noGrp="1"/>
          </p:cNvSpPr>
          <p:nvPr>
            <p:ph idx="1"/>
          </p:nvPr>
        </p:nvSpPr>
        <p:spPr>
          <a:xfrm>
            <a:off x="1981200" y="1712913"/>
            <a:ext cx="9011920" cy="4895850"/>
          </a:xfrm>
        </p:spPr>
        <p:txBody>
          <a:bodyPr/>
          <a:lstStyle/>
          <a:p>
            <a:r>
              <a:rPr lang="tr-TR" altLang="en-US" dirty="0"/>
              <a:t>Tam rekabetçi firmalar</a:t>
            </a:r>
          </a:p>
          <a:p>
            <a:pPr lvl="1"/>
            <a:r>
              <a:rPr lang="tr-TR" altLang="en-US" dirty="0"/>
              <a:t>Fiyat alıcısıdır ve fiyatı etkileyemezler.</a:t>
            </a:r>
          </a:p>
          <a:p>
            <a:pPr lvl="1"/>
            <a:r>
              <a:rPr lang="tr-TR" altLang="en-US" dirty="0"/>
              <a:t>Her bir firma kendi malları için yatay bir talep eğrisi ile yüzleşir.</a:t>
            </a:r>
          </a:p>
          <a:p>
            <a:r>
              <a:rPr lang="tr-TR" altLang="en-US"/>
              <a:t>Tekelci </a:t>
            </a:r>
            <a:r>
              <a:rPr lang="tr-TR" altLang="en-US" dirty="0"/>
              <a:t>Firma</a:t>
            </a:r>
          </a:p>
          <a:p>
            <a:pPr lvl="1"/>
            <a:r>
              <a:rPr lang="tr-TR" altLang="en-US" dirty="0"/>
              <a:t>Fiyat yapıcısıdır ve çıktı seviyesini seçerek fiyatı belirler.</a:t>
            </a:r>
          </a:p>
          <a:p>
            <a:pPr lvl="1"/>
            <a:r>
              <a:rPr lang="tr-TR" altLang="en-US" dirty="0"/>
              <a:t>Tüm piyasa için aşağı-eğimli bir talep eğrisi ile yüzleşir.</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8342ED20-E641-3F4F-BA49-4D2ED3A2C1FE}"/>
              </a:ext>
            </a:extLst>
          </p:cNvPr>
          <p:cNvSpPr/>
          <p:nvPr/>
        </p:nvSpPr>
        <p:spPr>
          <a:xfrm>
            <a:off x="1898566" y="2573172"/>
            <a:ext cx="8451307" cy="404458"/>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4" name="Rectangle 3">
            <a:extLst>
              <a:ext uri="{FF2B5EF4-FFF2-40B4-BE49-F238E27FC236}">
                <a16:creationId xmlns:a16="http://schemas.microsoft.com/office/drawing/2014/main" id="{CB3826E3-AF55-594D-A2BB-6490D713B75E}"/>
              </a:ext>
            </a:extLst>
          </p:cNvPr>
          <p:cNvSpPr/>
          <p:nvPr/>
        </p:nvSpPr>
        <p:spPr>
          <a:xfrm>
            <a:off x="2218553" y="3125125"/>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Tek bir satıcı</a:t>
            </a:r>
          </a:p>
        </p:txBody>
      </p:sp>
      <p:sp>
        <p:nvSpPr>
          <p:cNvPr id="5" name="Rectangle 4">
            <a:extLst>
              <a:ext uri="{FF2B5EF4-FFF2-40B4-BE49-F238E27FC236}">
                <a16:creationId xmlns:a16="http://schemas.microsoft.com/office/drawing/2014/main" id="{3EFFD910-6081-2744-9DD5-DFFC8534EA78}"/>
              </a:ext>
            </a:extLst>
          </p:cNvPr>
          <p:cNvSpPr/>
          <p:nvPr/>
        </p:nvSpPr>
        <p:spPr>
          <a:xfrm>
            <a:off x="2218553" y="3556202"/>
            <a:ext cx="3942596"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latin typeface="Cambria"/>
                <a:ea typeface="ＭＳ 明朝"/>
                <a:cs typeface="Cambria"/>
              </a:rPr>
              <a:t>İkamesi olmayan özel bir ürün</a:t>
            </a:r>
            <a:endParaRPr lang="tr-TR" sz="2000" b="1" dirty="0">
              <a:effectLst/>
              <a:latin typeface="Cambria"/>
              <a:ea typeface="ＭＳ 明朝"/>
              <a:cs typeface="Cambria"/>
            </a:endParaRPr>
          </a:p>
        </p:txBody>
      </p:sp>
      <p:sp>
        <p:nvSpPr>
          <p:cNvPr id="6" name="Rectangle 5">
            <a:extLst>
              <a:ext uri="{FF2B5EF4-FFF2-40B4-BE49-F238E27FC236}">
                <a16:creationId xmlns:a16="http://schemas.microsoft.com/office/drawing/2014/main" id="{2B75F48E-B813-864E-B756-BC543DFB2B14}"/>
              </a:ext>
            </a:extLst>
          </p:cNvPr>
          <p:cNvSpPr/>
          <p:nvPr/>
        </p:nvSpPr>
        <p:spPr>
          <a:xfrm>
            <a:off x="2218553" y="3987279"/>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Yüksek giriş engelleri</a:t>
            </a:r>
          </a:p>
        </p:txBody>
      </p:sp>
      <p:sp>
        <p:nvSpPr>
          <p:cNvPr id="7" name="Rectangle 6">
            <a:extLst>
              <a:ext uri="{FF2B5EF4-FFF2-40B4-BE49-F238E27FC236}">
                <a16:creationId xmlns:a16="http://schemas.microsoft.com/office/drawing/2014/main" id="{47CF0A9D-AE8D-4C40-8694-03BA1106070B}"/>
              </a:ext>
            </a:extLst>
          </p:cNvPr>
          <p:cNvSpPr/>
          <p:nvPr/>
        </p:nvSpPr>
        <p:spPr>
          <a:xfrm>
            <a:off x="2218552" y="4393972"/>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 yapıcısı</a:t>
            </a:r>
          </a:p>
        </p:txBody>
      </p:sp>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4" name="Title 6"/>
          <p:cNvSpPr>
            <a:spLocks noGrp="1"/>
          </p:cNvSpPr>
          <p:nvPr>
            <p:ph type="title"/>
          </p:nvPr>
        </p:nvSpPr>
        <p:spPr>
          <a:xfrm>
            <a:off x="1513840" y="0"/>
            <a:ext cx="9164320" cy="1527175"/>
          </a:xfrm>
        </p:spPr>
        <p:txBody>
          <a:bodyPr/>
          <a:lstStyle/>
          <a:p>
            <a:pPr algn="ctr"/>
            <a:r>
              <a:rPr lang="tr-TR" altLang="en-US" b="1" dirty="0"/>
              <a:t>Talep Eğrilerinin Karşılaştırılması</a:t>
            </a:r>
          </a:p>
        </p:txBody>
      </p:sp>
      <p:sp>
        <p:nvSpPr>
          <p:cNvPr id="8" name="Rectangle 7">
            <a:extLst>
              <a:ext uri="{FF2B5EF4-FFF2-40B4-BE49-F238E27FC236}">
                <a16:creationId xmlns:a16="http://schemas.microsoft.com/office/drawing/2014/main" id="{D03DB6A1-515F-A34D-B99E-1E835C8A01C5}"/>
              </a:ext>
            </a:extLst>
          </p:cNvPr>
          <p:cNvSpPr/>
          <p:nvPr/>
        </p:nvSpPr>
        <p:spPr>
          <a:xfrm>
            <a:off x="3281372" y="5726827"/>
            <a:ext cx="191467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a:t>
            </a:r>
            <a:r>
              <a:rPr lang="tr-TR" b="1" dirty="0">
                <a:effectLst/>
                <a:latin typeface="Cambria"/>
                <a:ea typeface="ＭＳ 明朝"/>
                <a:cs typeface="Cambria"/>
              </a:rPr>
              <a:t>Tam Rekabetçi Firma</a:t>
            </a:r>
          </a:p>
        </p:txBody>
      </p:sp>
      <p:sp>
        <p:nvSpPr>
          <p:cNvPr id="9" name="Rectangle 8">
            <a:extLst>
              <a:ext uri="{FF2B5EF4-FFF2-40B4-BE49-F238E27FC236}">
                <a16:creationId xmlns:a16="http://schemas.microsoft.com/office/drawing/2014/main" id="{B6A64868-6828-E84C-A90C-7F5EBDC0464D}"/>
              </a:ext>
            </a:extLst>
          </p:cNvPr>
          <p:cNvSpPr/>
          <p:nvPr/>
        </p:nvSpPr>
        <p:spPr>
          <a:xfrm>
            <a:off x="7602080" y="5726826"/>
            <a:ext cx="183925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a:t>
            </a:r>
            <a:r>
              <a:rPr lang="tr-TR" b="1" dirty="0">
                <a:effectLst/>
                <a:latin typeface="Cambria"/>
                <a:ea typeface="ＭＳ 明朝"/>
                <a:cs typeface="Cambria"/>
              </a:rPr>
              <a:t>Tekelci Firma</a:t>
            </a:r>
          </a:p>
        </p:txBody>
      </p:sp>
      <p:sp>
        <p:nvSpPr>
          <p:cNvPr id="10" name="Rectangle 9">
            <a:extLst>
              <a:ext uri="{FF2B5EF4-FFF2-40B4-BE49-F238E27FC236}">
                <a16:creationId xmlns:a16="http://schemas.microsoft.com/office/drawing/2014/main" id="{67D52F74-E271-FA4E-868C-7A076CE7D86C}"/>
              </a:ext>
            </a:extLst>
          </p:cNvPr>
          <p:cNvSpPr/>
          <p:nvPr/>
        </p:nvSpPr>
        <p:spPr>
          <a:xfrm>
            <a:off x="4018844"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CD80C487-7B0C-E441-8F6D-8A66ADE1E88B}"/>
              </a:ext>
            </a:extLst>
          </p:cNvPr>
          <p:cNvSpPr/>
          <p:nvPr/>
        </p:nvSpPr>
        <p:spPr>
          <a:xfrm>
            <a:off x="8465991"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43EFE0FB-8980-3E41-9D07-7D70E75BB0AC}"/>
              </a:ext>
            </a:extLst>
          </p:cNvPr>
          <p:cNvSpPr/>
          <p:nvPr/>
        </p:nvSpPr>
        <p:spPr>
          <a:xfrm>
            <a:off x="1673943" y="1745542"/>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3" name="Rectangle 12">
            <a:extLst>
              <a:ext uri="{FF2B5EF4-FFF2-40B4-BE49-F238E27FC236}">
                <a16:creationId xmlns:a16="http://schemas.microsoft.com/office/drawing/2014/main" id="{3F105035-5DFA-D845-A672-022E4962F747}"/>
              </a:ext>
            </a:extLst>
          </p:cNvPr>
          <p:cNvSpPr/>
          <p:nvPr/>
        </p:nvSpPr>
        <p:spPr>
          <a:xfrm>
            <a:off x="6327223" y="2036019"/>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tr-TR" altLang="en-US" b="1" dirty="0"/>
              <a:t>Hafta #8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27176"/>
            <a:ext cx="8229600" cy="4096216"/>
          </a:xfrm>
        </p:spPr>
        <p:txBody>
          <a:bodyPr/>
          <a:lstStyle/>
          <a:p>
            <a:pPr marL="514350" indent="-514350" eaLnBrk="1" hangingPunct="1">
              <a:buFont typeface="+mj-lt"/>
              <a:buAutoNum type="arabicPeriod"/>
            </a:pPr>
            <a:r>
              <a:rPr lang="tr-TR" sz="2400" dirty="0">
                <a:ea typeface="MS PGothic" charset="0"/>
                <a:cs typeface="Arial" panose="020B0604020202020204" pitchFamily="34" charset="0"/>
              </a:rPr>
              <a:t>Uzun-Dönem Maliyetleri</a:t>
            </a:r>
          </a:p>
          <a:p>
            <a:pPr marL="514350" indent="-514350" eaLnBrk="1" hangingPunct="1">
              <a:buFont typeface="+mj-lt"/>
              <a:buAutoNum type="arabicPeriod"/>
            </a:pPr>
            <a:r>
              <a:rPr lang="tr-TR" sz="2400" dirty="0">
                <a:ea typeface="MS PGothic" charset="0"/>
                <a:cs typeface="Arial" panose="020B0604020202020204" pitchFamily="34" charset="0"/>
              </a:rPr>
              <a:t>Tekelin Tanımı</a:t>
            </a:r>
          </a:p>
          <a:p>
            <a:pPr marL="514350" indent="-514350" eaLnBrk="1" hangingPunct="1">
              <a:buFont typeface="+mj-lt"/>
              <a:buAutoNum type="arabicPeriod"/>
            </a:pPr>
            <a:r>
              <a:rPr lang="tr-TR" sz="2400" dirty="0">
                <a:ea typeface="MS PGothic" charset="0"/>
                <a:cs typeface="Arial" panose="020B0604020202020204" pitchFamily="34" charset="0"/>
              </a:rPr>
              <a:t>Tekellerin Özellikleri</a:t>
            </a:r>
          </a:p>
          <a:p>
            <a:pPr marL="514350" indent="-514350" eaLnBrk="1" hangingPunct="1">
              <a:buFont typeface="+mj-lt"/>
              <a:buAutoNum type="arabicPeriod"/>
            </a:pPr>
            <a:r>
              <a:rPr lang="tr-TR" sz="2400" dirty="0">
                <a:ea typeface="MS PGothic" charset="0"/>
                <a:cs typeface="Arial" panose="020B0604020202020204" pitchFamily="34" charset="0"/>
              </a:rPr>
              <a:t>Tekel için Kar Maksimizasyon Kuralı*</a:t>
            </a:r>
          </a:p>
          <a:p>
            <a:pPr marL="514350" indent="-514350" eaLnBrk="1" hangingPunct="1">
              <a:buFont typeface="+mj-lt"/>
              <a:buAutoNum type="arabicPeriod"/>
            </a:pPr>
            <a:r>
              <a:rPr lang="tr-TR" altLang="en-US" sz="2400" dirty="0"/>
              <a:t>Rekabetçi ve Tekelci Piyasaların Karşılaştırılması*</a:t>
            </a:r>
          </a:p>
          <a:p>
            <a:pPr marL="514350" indent="-514350" eaLnBrk="1" hangingPunct="1">
              <a:buFont typeface="+mj-lt"/>
              <a:buAutoNum type="arabicPeriod"/>
            </a:pPr>
            <a:r>
              <a:rPr lang="tr-TR" sz="2400" dirty="0">
                <a:ea typeface="MS PGothic" charset="0"/>
                <a:cs typeface="Arial" panose="020B0604020202020204" pitchFamily="34" charset="0"/>
              </a:rPr>
              <a:t>Tekelle İlgili Problemler*</a:t>
            </a:r>
          </a:p>
          <a:p>
            <a:pPr marL="514350" indent="-514350" eaLnBrk="1" hangingPunct="1">
              <a:buFont typeface="+mj-lt"/>
              <a:buAutoNum type="arabicPeriod"/>
            </a:pPr>
            <a:r>
              <a:rPr lang="tr-TR" altLang="en-US" sz="2400" dirty="0">
                <a:cs typeface="Arial" panose="020B0604020202020204" pitchFamily="34" charset="0"/>
              </a:rPr>
              <a:t>Tekelci Piyasadaki Kayıp*</a:t>
            </a:r>
          </a:p>
          <a:p>
            <a:pPr marL="514350" indent="-514350" eaLnBrk="1" hangingPunct="1">
              <a:buFont typeface="+mj-lt"/>
              <a:buAutoNum type="arabicPeriod"/>
            </a:pPr>
            <a:r>
              <a:rPr lang="tr-TR" altLang="en-US" sz="2400" dirty="0">
                <a:cs typeface="Arial" panose="020B0604020202020204" pitchFamily="34" charset="0"/>
              </a:rPr>
              <a:t>Hükümet Başarısızlığı</a:t>
            </a:r>
          </a:p>
          <a:p>
            <a:pPr marL="0" indent="0" eaLnBrk="1" hangingPunct="1">
              <a:buNone/>
            </a:pPr>
            <a:r>
              <a:rPr lang="tr-TR" altLang="en-US" sz="1800" dirty="0">
                <a:ea typeface="MS PGothic" charset="0"/>
              </a:rPr>
              <a:t>"*" En önemli konu başlıklarını belirtir. </a:t>
            </a:r>
          </a:p>
          <a:p>
            <a:pPr marL="0" indent="0" eaLnBrk="1" hangingPunct="1">
              <a:buNone/>
            </a:pPr>
            <a:r>
              <a:rPr lang="tr-TR" altLang="en-US" sz="1800" dirty="0" err="1">
                <a:ea typeface="MS PGothic" charset="0"/>
              </a:rPr>
              <a:t>Mateer</a:t>
            </a:r>
            <a:r>
              <a:rPr lang="tr-TR" altLang="en-US" sz="1800" dirty="0">
                <a:ea typeface="MS PGothic" charset="0"/>
              </a:rPr>
              <a:t> ve </a:t>
            </a:r>
            <a:r>
              <a:rPr lang="tr-TR" altLang="en-US" sz="1800" dirty="0" err="1">
                <a:ea typeface="MS PGothic" charset="0"/>
              </a:rPr>
              <a:t>Coppock</a:t>
            </a:r>
            <a:r>
              <a:rPr lang="tr-TR" altLang="en-US" sz="1800" dirty="0">
                <a:ea typeface="MS PGothic" charset="0"/>
              </a:rPr>
              <a:t>: Bölüm #8 ve #10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A6D812F2-6C2C-724C-A740-63361BC61E36}"/>
              </a:ext>
            </a:extLst>
          </p:cNvPr>
          <p:cNvSpPr txBox="1"/>
          <p:nvPr/>
        </p:nvSpPr>
        <p:spPr>
          <a:xfrm>
            <a:off x="256902" y="5694908"/>
            <a:ext cx="11696700" cy="1477328"/>
          </a:xfrm>
          <a:prstGeom prst="rect">
            <a:avLst/>
          </a:prstGeom>
          <a:noFill/>
        </p:spPr>
        <p:txBody>
          <a:bodyPr wrap="square" rtlCol="0">
            <a:sp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Kısa-Dönem ATC için "KDATC" ve "SRATC"; Uzun-Dönem ATC için "UDATC" ve "LRATC" eş anlamlı olarak kullanılmıştır. </a:t>
            </a:r>
          </a:p>
          <a:p>
            <a:endParaRPr lang="tr-TR" dirty="0">
              <a:latin typeface="Cambria"/>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tr-TR" altLang="en-US" b="1" dirty="0"/>
              <a:t>Tekel için Kar Maksimizasyon Kuralı</a:t>
            </a:r>
          </a:p>
        </p:txBody>
      </p:sp>
      <p:sp>
        <p:nvSpPr>
          <p:cNvPr id="14339" name="Content Placeholder 2"/>
          <p:cNvSpPr>
            <a:spLocks noGrp="1"/>
          </p:cNvSpPr>
          <p:nvPr>
            <p:ph idx="1"/>
          </p:nvPr>
        </p:nvSpPr>
        <p:spPr>
          <a:xfrm>
            <a:off x="631376" y="1672571"/>
            <a:ext cx="10534463" cy="4895850"/>
          </a:xfrm>
        </p:spPr>
        <p:txBody>
          <a:bodyPr/>
          <a:lstStyle/>
          <a:p>
            <a:r>
              <a:rPr lang="tr-TR" altLang="en-US" sz="2800" dirty="0"/>
              <a:t>Tekelci firma ve tam rekabetçi firma arasındaki benzerlik</a:t>
            </a:r>
          </a:p>
          <a:p>
            <a:pPr lvl="1"/>
            <a:r>
              <a:rPr lang="tr-TR" altLang="en-US" sz="2800" dirty="0"/>
              <a:t>Kar MR = MC eşitliğinin sağlandığı üretim seviyesinde (</a:t>
            </a:r>
            <a:r>
              <a:rPr lang="tr-TR" altLang="en-US" sz="2800" dirty="0" err="1"/>
              <a:t>Q</a:t>
            </a:r>
            <a:r>
              <a:rPr lang="tr-TR" altLang="en-US" sz="2800" dirty="0"/>
              <a:t>) gerçekleşir.</a:t>
            </a:r>
          </a:p>
          <a:p>
            <a:r>
              <a:rPr lang="tr-TR" altLang="en-US" sz="2800" dirty="0"/>
              <a:t>Tekelci firma ve tam rekabetçi firma arasındaki farklılık</a:t>
            </a:r>
          </a:p>
          <a:p>
            <a:pPr lvl="1"/>
            <a:r>
              <a:rPr lang="tr-TR" altLang="en-US" sz="2800" dirty="0"/>
              <a:t>Tam rekabetçi firma için,  P = MR = MC</a:t>
            </a:r>
          </a:p>
          <a:p>
            <a:pPr lvl="1"/>
            <a:r>
              <a:rPr lang="tr-TR" altLang="en-US" sz="2800" dirty="0"/>
              <a:t>Tekelci firma için,  P &gt; MR = MC</a:t>
            </a:r>
          </a:p>
          <a:p>
            <a:pPr lvl="1"/>
            <a:r>
              <a:rPr lang="tr-TR" altLang="en-US" sz="2800" dirty="0"/>
              <a:t>Çıktıyı arttırmak için, tekelci firmanın fiyatı düşürmesi gerekir.  Tam rekabetçi firmalar piyasa fiyatından istedikleri kadar satabilirler.</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tr-TR" altLang="en-US" b="1" dirty="0"/>
              <a:t>Tekel için Marjinal Hasılat</a:t>
            </a:r>
          </a:p>
        </p:txBody>
      </p:sp>
      <p:graphicFrame>
        <p:nvGraphicFramePr>
          <p:cNvPr id="5" name="Table 4"/>
          <p:cNvGraphicFramePr>
            <a:graphicFrameLocks noGrp="1"/>
          </p:cNvGraphicFramePr>
          <p:nvPr>
            <p:extLst>
              <p:ext uri="{D42A27DB-BD31-4B8C-83A1-F6EECF244321}">
                <p14:modId xmlns:p14="http://schemas.microsoft.com/office/powerpoint/2010/main" val="2950620972"/>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Çıktı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Fiyat</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Toplam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(TR) = Q </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 Çıktı başına Marjinal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dirty="0">
                          <a:ln>
                            <a:noFill/>
                          </a:ln>
                          <a:solidFill>
                            <a:srgbClr val="FF000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tr-TR" altLang="en-US" b="1" dirty="0"/>
              <a:t>Tekel için Marjinal Hasılat</a:t>
            </a:r>
          </a:p>
        </p:txBody>
      </p:sp>
      <p:sp>
        <p:nvSpPr>
          <p:cNvPr id="16387" name="Content Placeholder 2"/>
          <p:cNvSpPr>
            <a:spLocks noGrp="1"/>
          </p:cNvSpPr>
          <p:nvPr>
            <p:ph idx="1"/>
          </p:nvPr>
        </p:nvSpPr>
        <p:spPr>
          <a:xfrm>
            <a:off x="1349191" y="1686019"/>
            <a:ext cx="9946341" cy="4895850"/>
          </a:xfrm>
        </p:spPr>
        <p:txBody>
          <a:bodyPr/>
          <a:lstStyle/>
          <a:p>
            <a:r>
              <a:rPr lang="tr-TR" altLang="en-US" dirty="0"/>
              <a:t>Tekelci firma daha fazla satmak için fiyatı düşürdüğünde iki durum gerçekleşir:</a:t>
            </a:r>
          </a:p>
          <a:p>
            <a:pPr lvl="1"/>
            <a:r>
              <a:rPr lang="tr-TR" altLang="en-US" dirty="0"/>
              <a:t>Fiyat etkisi</a:t>
            </a:r>
          </a:p>
          <a:p>
            <a:pPr lvl="2"/>
            <a:r>
              <a:rPr lang="tr-TR" altLang="en-US" sz="2800" dirty="0">
                <a:latin typeface="Cambria" panose="02040503050406030204" pitchFamily="18" charset="0"/>
                <a:cs typeface="Helvetica Neue" charset="0"/>
              </a:rPr>
              <a:t>Artık tüm çıktılar daha düşük fiyattan satılır. Bu firma için bir kayıptır.</a:t>
            </a:r>
          </a:p>
          <a:p>
            <a:pPr lvl="1"/>
            <a:r>
              <a:rPr lang="tr-TR" altLang="en-US" dirty="0"/>
              <a:t>Çıktı (miktar) Etkisi</a:t>
            </a:r>
          </a:p>
          <a:p>
            <a:pPr lvl="2"/>
            <a:r>
              <a:rPr lang="tr-TR" altLang="en-US" sz="2800" dirty="0">
                <a:latin typeface="Cambria" panose="02040503050406030204" pitchFamily="18" charset="0"/>
                <a:cs typeface="Helvetica Neue" charset="0"/>
              </a:rPr>
              <a:t>Daha fazla çıktı satılır. Bu firma için bir kazançtır.</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tr-TR" altLang="en-US" b="1" dirty="0">
                <a:cs typeface="Arial" panose="020B0604020202020204" pitchFamily="34" charset="0"/>
              </a:rPr>
              <a:t>Tekel için MR ve Talep</a:t>
            </a:r>
            <a:endParaRPr lang="tr-TR" altLang="en-US" b="1" dirty="0"/>
          </a:p>
        </p:txBody>
      </p:sp>
      <p:sp>
        <p:nvSpPr>
          <p:cNvPr id="12" name="Rectangle 11">
            <a:extLst>
              <a:ext uri="{FF2B5EF4-FFF2-40B4-BE49-F238E27FC236}">
                <a16:creationId xmlns:a16="http://schemas.microsoft.com/office/drawing/2014/main" id="{863173C6-7B93-0A46-BD00-42D1888E28AA}"/>
              </a:ext>
            </a:extLst>
          </p:cNvPr>
          <p:cNvSpPr/>
          <p:nvPr/>
        </p:nvSpPr>
        <p:spPr>
          <a:xfrm>
            <a:off x="2883195" y="1215151"/>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7BCD3815-7276-4747-9C10-A9626CB34AA4}"/>
              </a:ext>
            </a:extLst>
          </p:cNvPr>
          <p:cNvSpPr/>
          <p:nvPr/>
        </p:nvSpPr>
        <p:spPr>
          <a:xfrm>
            <a:off x="7135386" y="6275858"/>
            <a:ext cx="1914670"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(Bin)</a:t>
            </a:r>
            <a:endParaRPr lang="tr-TR" b="1" dirty="0">
              <a:effectLst/>
              <a:latin typeface="Cambria"/>
              <a:ea typeface="ＭＳ 明朝"/>
              <a:cs typeface="Cambria"/>
            </a:endParaRPr>
          </a:p>
        </p:txBody>
      </p:sp>
      <p:sp>
        <p:nvSpPr>
          <p:cNvPr id="19" name="Rectangle 18">
            <a:extLst>
              <a:ext uri="{FF2B5EF4-FFF2-40B4-BE49-F238E27FC236}">
                <a16:creationId xmlns:a16="http://schemas.microsoft.com/office/drawing/2014/main" id="{C17F4DEF-D133-9846-9A8A-34D54A881B84}"/>
              </a:ext>
            </a:extLst>
          </p:cNvPr>
          <p:cNvSpPr/>
          <p:nvPr/>
        </p:nvSpPr>
        <p:spPr>
          <a:xfrm>
            <a:off x="5384420" y="1441663"/>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etkisi marjinal hasılatta $30,000'lık kayba yol açtı.</a:t>
            </a:r>
            <a:endParaRPr lang="tr-TR" b="1" dirty="0">
              <a:effectLst/>
              <a:latin typeface="Cambria"/>
              <a:ea typeface="ＭＳ 明朝"/>
              <a:cs typeface="Cambria"/>
            </a:endParaRPr>
          </a:p>
        </p:txBody>
      </p:sp>
      <p:sp>
        <p:nvSpPr>
          <p:cNvPr id="20" name="Rectangle 19">
            <a:extLst>
              <a:ext uri="{FF2B5EF4-FFF2-40B4-BE49-F238E27FC236}">
                <a16:creationId xmlns:a16="http://schemas.microsoft.com/office/drawing/2014/main" id="{60A46A20-76B5-ED44-BC14-B9BDBB1D3A05}"/>
              </a:ext>
            </a:extLst>
          </p:cNvPr>
          <p:cNvSpPr/>
          <p:nvPr/>
        </p:nvSpPr>
        <p:spPr>
          <a:xfrm>
            <a:off x="6564814" y="3397272"/>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Çıktı etkisi marjinal hasılatta $60,000'lık artışa yol açtı.</a:t>
            </a:r>
            <a:endParaRPr lang="tr-TR" b="1" dirty="0">
              <a:effectLst/>
              <a:latin typeface="Cambria"/>
              <a:ea typeface="ＭＳ 明朝"/>
              <a:cs typeface="Cambria"/>
            </a:endParaRPr>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tr-TR" altLang="en-US" b="1" dirty="0"/>
              <a:t>Üretim Miktarına Karar Vermek</a:t>
            </a:r>
          </a:p>
        </p:txBody>
      </p:sp>
      <p:sp>
        <p:nvSpPr>
          <p:cNvPr id="18435" name="Content Placeholder 2"/>
          <p:cNvSpPr>
            <a:spLocks noGrp="1"/>
          </p:cNvSpPr>
          <p:nvPr>
            <p:ph idx="1"/>
          </p:nvPr>
        </p:nvSpPr>
        <p:spPr>
          <a:xfrm>
            <a:off x="1251862" y="1699466"/>
            <a:ext cx="10171875" cy="4895850"/>
          </a:xfrm>
        </p:spPr>
        <p:txBody>
          <a:bodyPr/>
          <a:lstStyle/>
          <a:p>
            <a:r>
              <a:rPr lang="tr-TR" altLang="en-US" sz="2800" dirty="0"/>
              <a:t>Tekelci firmanın üretim miktarına ve karına karar vermek için, tam rekabetçi firma için kullandığımız 3 adımlık yöntemi uygulayabiliriz:</a:t>
            </a:r>
          </a:p>
          <a:p>
            <a:pPr marL="971550" lvl="1" indent="-514350">
              <a:buFont typeface="Calibri" panose="020F0502020204030204" pitchFamily="34" charset="0"/>
              <a:buAutoNum type="arabicPeriod"/>
            </a:pPr>
            <a:r>
              <a:rPr lang="tr-TR" altLang="en-US" sz="2800" dirty="0"/>
              <a:t>Karın maksimum olduğu noktayı bul: MR = MC</a:t>
            </a:r>
          </a:p>
          <a:p>
            <a:pPr marL="971550" lvl="1" indent="-514350">
              <a:buFont typeface="Calibri" panose="020F0502020204030204" pitchFamily="34" charset="0"/>
              <a:buAutoNum type="arabicPeriod"/>
            </a:pPr>
            <a:r>
              <a:rPr lang="tr-TR" altLang="en-US" sz="2800" dirty="0"/>
              <a:t>Bu noktada çıktıyı (</a:t>
            </a:r>
            <a:r>
              <a:rPr lang="tr-TR" altLang="en-US" sz="2800" dirty="0" err="1"/>
              <a:t>Q</a:t>
            </a:r>
            <a:r>
              <a:rPr lang="tr-TR" altLang="en-US" sz="2800" dirty="0"/>
              <a:t>) bul: aynı noktadan x-eksenine doğru dikey olarak ilerle. </a:t>
            </a:r>
          </a:p>
          <a:p>
            <a:pPr marL="971550" lvl="1" indent="-514350">
              <a:buFont typeface="Calibri" panose="020F0502020204030204" pitchFamily="34" charset="0"/>
              <a:buAutoNum type="arabicPeriod"/>
            </a:pPr>
            <a:r>
              <a:rPr lang="tr-TR" altLang="en-US" sz="2800" dirty="0"/>
              <a:t>Tekelci firma aynı noktadaki ve çıktı seviyesindeki talep eğrisinin yüksekliği kadar fiyat belirler. Ortalama toplam maliyet ise ATC eğrisinin aynı noktadaki ve çıktı seviyesindeki yüksekliği kadardır. Çıktı başına ortalama kar ise (P – ATC) olur.</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tr-TR" altLang="en-US" b="1" dirty="0">
                <a:cs typeface="Arial" panose="020B0604020202020204" pitchFamily="34" charset="0"/>
              </a:rPr>
              <a:t>Tekelci Firmanın Karı</a:t>
            </a:r>
            <a:endParaRPr lang="tr-TR" altLang="en-US" b="1" dirty="0"/>
          </a:p>
        </p:txBody>
      </p:sp>
      <p:sp>
        <p:nvSpPr>
          <p:cNvPr id="12" name="Rectangle 11">
            <a:extLst>
              <a:ext uri="{FF2B5EF4-FFF2-40B4-BE49-F238E27FC236}">
                <a16:creationId xmlns:a16="http://schemas.microsoft.com/office/drawing/2014/main" id="{CFE3196D-CD7B-D24D-9C7F-043BDCBCADCC}"/>
              </a:ext>
            </a:extLst>
          </p:cNvPr>
          <p:cNvSpPr/>
          <p:nvPr/>
        </p:nvSpPr>
        <p:spPr>
          <a:xfrm>
            <a:off x="2658602" y="1286486"/>
            <a:ext cx="1307745"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7" name="Rectangle 16">
            <a:extLst>
              <a:ext uri="{FF2B5EF4-FFF2-40B4-BE49-F238E27FC236}">
                <a16:creationId xmlns:a16="http://schemas.microsoft.com/office/drawing/2014/main" id="{476F438C-E450-8542-AFBF-39C00FF29907}"/>
              </a:ext>
            </a:extLst>
          </p:cNvPr>
          <p:cNvSpPr/>
          <p:nvPr/>
        </p:nvSpPr>
        <p:spPr>
          <a:xfrm>
            <a:off x="4318557" y="3594652"/>
            <a:ext cx="73818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Kar</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E8C0BF64-CAFD-544A-A577-161C6214CD33}"/>
              </a:ext>
            </a:extLst>
          </p:cNvPr>
          <p:cNvSpPr/>
          <p:nvPr/>
        </p:nvSpPr>
        <p:spPr>
          <a:xfrm>
            <a:off x="8300780" y="6337003"/>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tr-TR" sz="4400" b="1" dirty="0">
                <a:latin typeface="Cambria" panose="02040503050406030204" pitchFamily="18" charset="0"/>
              </a:rPr>
              <a:t>Sıfır Kar</a:t>
            </a:r>
          </a:p>
        </p:txBody>
      </p:sp>
      <p:sp>
        <p:nvSpPr>
          <p:cNvPr id="4" name="Rectangle 3">
            <a:extLst>
              <a:ext uri="{FF2B5EF4-FFF2-40B4-BE49-F238E27FC236}">
                <a16:creationId xmlns:a16="http://schemas.microsoft.com/office/drawing/2014/main" id="{A7BF6A5D-B048-D745-A370-891B858EAB57}"/>
              </a:ext>
            </a:extLst>
          </p:cNvPr>
          <p:cNvSpPr/>
          <p:nvPr/>
        </p:nvSpPr>
        <p:spPr>
          <a:xfrm>
            <a:off x="1851241" y="926407"/>
            <a:ext cx="1582372" cy="78817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Fiyat</a:t>
            </a:r>
            <a:endParaRPr lang="tr-TR" sz="2800" b="1" dirty="0">
              <a:effectLst/>
              <a:latin typeface="Cambria"/>
              <a:ea typeface="ＭＳ 明朝"/>
              <a:cs typeface="Cambria"/>
            </a:endParaRPr>
          </a:p>
        </p:txBody>
      </p:sp>
      <p:sp>
        <p:nvSpPr>
          <p:cNvPr id="5" name="Rectangle 4">
            <a:extLst>
              <a:ext uri="{FF2B5EF4-FFF2-40B4-BE49-F238E27FC236}">
                <a16:creationId xmlns:a16="http://schemas.microsoft.com/office/drawing/2014/main" id="{EEFED70D-9285-4349-9AD2-7177B5D1CF92}"/>
              </a:ext>
            </a:extLst>
          </p:cNvPr>
          <p:cNvSpPr/>
          <p:nvPr/>
        </p:nvSpPr>
        <p:spPr>
          <a:xfrm>
            <a:off x="8302894" y="6190650"/>
            <a:ext cx="1438520"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Miktar</a:t>
            </a:r>
            <a:endParaRPr lang="tr-TR" sz="2800" b="1" dirty="0">
              <a:effectLst/>
              <a:latin typeface="Cambria"/>
              <a:ea typeface="ＭＳ 明朝"/>
              <a:cs typeface="Cambria"/>
            </a:endParaRP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9296400" cy="1527175"/>
          </a:xfrm>
        </p:spPr>
        <p:txBody>
          <a:bodyPr/>
          <a:lstStyle/>
          <a:p>
            <a:r>
              <a:rPr lang="tr-TR" sz="4000" b="1" dirty="0"/>
              <a:t>Sınıf Aktivitesi: Düşün-Eşleş-Paylaş</a:t>
            </a:r>
            <a:endParaRPr lang="tr-TR" sz="4000" b="1" dirty="0">
              <a:cs typeface="Arial" pitchFamily="-107" charset="0"/>
            </a:endParaRPr>
          </a:p>
        </p:txBody>
      </p:sp>
      <p:sp>
        <p:nvSpPr>
          <p:cNvPr id="64514" name="Content Placeholder 2"/>
          <p:cNvSpPr>
            <a:spLocks noGrp="1"/>
          </p:cNvSpPr>
          <p:nvPr>
            <p:ph idx="1"/>
          </p:nvPr>
        </p:nvSpPr>
        <p:spPr>
          <a:xfrm>
            <a:off x="1981200" y="1605281"/>
            <a:ext cx="9825990" cy="1343025"/>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979810426"/>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829674" cy="1527175"/>
          </a:xfrm>
        </p:spPr>
        <p:txBody>
          <a:bodyPr/>
          <a:lstStyle/>
          <a:p>
            <a:r>
              <a:rPr lang="tr-TR" sz="4000" b="1" dirty="0"/>
              <a:t>Sınıf Aktivitesi: Düşün-Eşleş-Paylaş</a:t>
            </a:r>
            <a:endParaRPr lang="tr-TR" sz="4000" b="1" dirty="0">
              <a:cs typeface="Arial" pitchFamily="-107" charset="0"/>
            </a:endParaRPr>
          </a:p>
        </p:txBody>
      </p:sp>
      <p:sp>
        <p:nvSpPr>
          <p:cNvPr id="66562" name="Content Placeholder 2"/>
          <p:cNvSpPr>
            <a:spLocks noGrp="1"/>
          </p:cNvSpPr>
          <p:nvPr>
            <p:ph idx="1"/>
          </p:nvPr>
        </p:nvSpPr>
        <p:spPr>
          <a:xfrm>
            <a:off x="1981200" y="1601153"/>
            <a:ext cx="9563100" cy="1173162"/>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861000436"/>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68610" name="Content Placeholder 2"/>
          <p:cNvSpPr>
            <a:spLocks noGrp="1"/>
          </p:cNvSpPr>
          <p:nvPr>
            <p:ph idx="4294967295"/>
          </p:nvPr>
        </p:nvSpPr>
        <p:spPr>
          <a:xfrm>
            <a:off x="1717674" y="874712"/>
            <a:ext cx="10139045" cy="1332779"/>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sp>
        <p:nvSpPr>
          <p:cNvPr id="5" name="Rectangle 4">
            <a:extLst>
              <a:ext uri="{FF2B5EF4-FFF2-40B4-BE49-F238E27FC236}">
                <a16:creationId xmlns:a16="http://schemas.microsoft.com/office/drawing/2014/main" id="{03A8DD00-4A58-D440-9CA3-C21E97DA3609}"/>
              </a:ext>
            </a:extLst>
          </p:cNvPr>
          <p:cNvSpPr/>
          <p:nvPr/>
        </p:nvSpPr>
        <p:spPr>
          <a:xfrm>
            <a:off x="6862104" y="6260157"/>
            <a:ext cx="1740609"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3CC5A2CB-0E43-FF4E-99B0-E360EB4022D7}"/>
              </a:ext>
            </a:extLst>
          </p:cNvPr>
          <p:cNvSpPr/>
          <p:nvPr/>
        </p:nvSpPr>
        <p:spPr>
          <a:xfrm>
            <a:off x="3089086" y="2227366"/>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328022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8915" name="Content Placeholder 2"/>
          <p:cNvSpPr>
            <a:spLocks noGrp="1"/>
          </p:cNvSpPr>
          <p:nvPr>
            <p:ph idx="1"/>
          </p:nvPr>
        </p:nvSpPr>
        <p:spPr>
          <a:xfrm>
            <a:off x="609600" y="1712913"/>
            <a:ext cx="10972800" cy="4895850"/>
          </a:xfrm>
        </p:spPr>
        <p:txBody>
          <a:bodyPr/>
          <a:lstStyle/>
          <a:p>
            <a:pPr eaLnBrk="1" hangingPunct="1"/>
            <a:r>
              <a:rPr lang="tr-TR" dirty="0">
                <a:ea typeface="MS PGothic" charset="0"/>
              </a:rPr>
              <a:t>Ölçek</a:t>
            </a:r>
          </a:p>
          <a:p>
            <a:pPr lvl="1" eaLnBrk="1" hangingPunct="1"/>
            <a:r>
              <a:rPr lang="tr-TR" dirty="0">
                <a:ea typeface="MS PGothic" charset="0"/>
              </a:rPr>
              <a:t>Üretim sürecinin büyüklüğü</a:t>
            </a:r>
          </a:p>
          <a:p>
            <a:pPr eaLnBrk="1" hangingPunct="1"/>
            <a:r>
              <a:rPr lang="tr-TR" dirty="0">
                <a:ea typeface="MS PGothic" charset="0"/>
              </a:rPr>
              <a:t>Etkin Ölçek</a:t>
            </a:r>
          </a:p>
          <a:p>
            <a:pPr lvl="1" eaLnBrk="1" hangingPunct="1"/>
            <a:r>
              <a:rPr lang="tr-TR" dirty="0" err="1">
                <a:ea typeface="MS PGothic" charset="0"/>
              </a:rPr>
              <a:t>ATC'nin</a:t>
            </a:r>
            <a:r>
              <a:rPr lang="tr-TR" dirty="0">
                <a:ea typeface="MS PGothic" charset="0"/>
              </a:rPr>
              <a:t> minimize olduğu çıktı seviyesidir.</a:t>
            </a:r>
          </a:p>
          <a:p>
            <a:pPr lvl="1" eaLnBrk="1" hangingPunct="1"/>
            <a:r>
              <a:rPr lang="tr-TR" dirty="0" err="1">
                <a:ea typeface="MS PGothic" charset="0"/>
              </a:rPr>
              <a:t>MC'nin</a:t>
            </a:r>
            <a:r>
              <a:rPr lang="tr-TR" dirty="0">
                <a:ea typeface="MS PGothic" charset="0"/>
              </a:rPr>
              <a:t> ATC eğrisinin minimum noktasından geçtiğine dikkat edin.</a:t>
            </a:r>
          </a:p>
        </p:txBody>
      </p:sp>
    </p:spTree>
    <p:extLst>
      <p:ext uri="{BB962C8B-B14F-4D97-AF65-F5344CB8AC3E}">
        <p14:creationId xmlns:p14="http://schemas.microsoft.com/office/powerpoint/2010/main" val="23391553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animEffect transition="in" filter="barn(inVertical)">
                                      <p:cBhvr>
                                        <p:cTn id="7" dur="500"/>
                                        <p:tgtEl>
                                          <p:spTgt spid="389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8915">
                                            <p:txEl>
                                              <p:pRg st="4" end="4"/>
                                            </p:txEl>
                                          </p:spTgt>
                                        </p:tgtEl>
                                        <p:attrNameLst>
                                          <p:attrName>style.visibility</p:attrName>
                                        </p:attrNameLst>
                                      </p:cBhvr>
                                      <p:to>
                                        <p:strVal val="visible"/>
                                      </p:to>
                                    </p:set>
                                    <p:animEffect transition="in" filter="barn(inVertical)">
                                      <p:cBhvr>
                                        <p:cTn id="10"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70658" name="Content Placeholder 2"/>
          <p:cNvSpPr>
            <a:spLocks noGrp="1"/>
          </p:cNvSpPr>
          <p:nvPr>
            <p:ph idx="4294967295"/>
          </p:nvPr>
        </p:nvSpPr>
        <p:spPr>
          <a:xfrm>
            <a:off x="1717676" y="925514"/>
            <a:ext cx="10200004" cy="1319846"/>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4681" y="2501957"/>
            <a:ext cx="5862638" cy="4134016"/>
          </a:xfrm>
          <a:prstGeom prst="rect">
            <a:avLst/>
          </a:prstGeom>
        </p:spPr>
      </p:pic>
      <p:sp>
        <p:nvSpPr>
          <p:cNvPr id="7" name="Rectangle 6">
            <a:extLst>
              <a:ext uri="{FF2B5EF4-FFF2-40B4-BE49-F238E27FC236}">
                <a16:creationId xmlns:a16="http://schemas.microsoft.com/office/drawing/2014/main" id="{29EFDBA7-625C-D64A-BD22-6180FF8666D1}"/>
              </a:ext>
            </a:extLst>
          </p:cNvPr>
          <p:cNvSpPr/>
          <p:nvPr/>
        </p:nvSpPr>
        <p:spPr>
          <a:xfrm>
            <a:off x="6824536" y="6227245"/>
            <a:ext cx="1307745"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8" name="Rectangle 7">
            <a:extLst>
              <a:ext uri="{FF2B5EF4-FFF2-40B4-BE49-F238E27FC236}">
                <a16:creationId xmlns:a16="http://schemas.microsoft.com/office/drawing/2014/main" id="{1FA5E834-3A16-FF4D-85E8-9A4736861ABF}"/>
              </a:ext>
            </a:extLst>
          </p:cNvPr>
          <p:cNvSpPr/>
          <p:nvPr/>
        </p:nvSpPr>
        <p:spPr>
          <a:xfrm>
            <a:off x="5015219" y="303825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9" name="Rectangle 8">
            <a:extLst>
              <a:ext uri="{FF2B5EF4-FFF2-40B4-BE49-F238E27FC236}">
                <a16:creationId xmlns:a16="http://schemas.microsoft.com/office/drawing/2014/main" id="{724D2FA7-FD3C-6E4C-A573-A6711DF51823}"/>
              </a:ext>
            </a:extLst>
          </p:cNvPr>
          <p:cNvSpPr/>
          <p:nvPr/>
        </p:nvSpPr>
        <p:spPr>
          <a:xfrm>
            <a:off x="7666979" y="497881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10" name="Rectangle 9">
            <a:extLst>
              <a:ext uri="{FF2B5EF4-FFF2-40B4-BE49-F238E27FC236}">
                <a16:creationId xmlns:a16="http://schemas.microsoft.com/office/drawing/2014/main" id="{EFBC05AB-C59D-F246-B5A5-D649E819CC58}"/>
              </a:ext>
            </a:extLst>
          </p:cNvPr>
          <p:cNvSpPr/>
          <p:nvPr/>
        </p:nvSpPr>
        <p:spPr>
          <a:xfrm>
            <a:off x="6239077" y="4141491"/>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Birim Elastik</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9D22B414-658B-3849-9DA2-23A4D4DD787C}"/>
              </a:ext>
            </a:extLst>
          </p:cNvPr>
          <p:cNvSpPr/>
          <p:nvPr/>
        </p:nvSpPr>
        <p:spPr>
          <a:xfrm>
            <a:off x="3009169" y="2499917"/>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7004EAA1-D3FB-7741-9069-CB5C68654C8C}"/>
              </a:ext>
            </a:extLst>
          </p:cNvPr>
          <p:cNvSpPr/>
          <p:nvPr/>
        </p:nvSpPr>
        <p:spPr>
          <a:xfrm>
            <a:off x="273058" y="4847768"/>
            <a:ext cx="2275933" cy="108471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657844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tr-TR" b="1" dirty="0"/>
              <a:t>Tekelci Firma: Talep,</a:t>
            </a:r>
            <a:br>
              <a:rPr lang="tr-TR" b="1" dirty="0"/>
            </a:br>
            <a:r>
              <a:rPr lang="tr-TR" b="1" dirty="0"/>
              <a:t>Marjinal Hasılat ve Esneklik</a:t>
            </a:r>
          </a:p>
        </p:txBody>
      </p:sp>
      <p:sp>
        <p:nvSpPr>
          <p:cNvPr id="3" name="Content Placeholder 2"/>
          <p:cNvSpPr>
            <a:spLocks noGrp="1"/>
          </p:cNvSpPr>
          <p:nvPr>
            <p:ph idx="1"/>
          </p:nvPr>
        </p:nvSpPr>
        <p:spPr>
          <a:xfrm>
            <a:off x="85344" y="1713168"/>
            <a:ext cx="10972800" cy="4896248"/>
          </a:xfrm>
        </p:spPr>
        <p:txBody>
          <a:bodyPr/>
          <a:lstStyle/>
          <a:p>
            <a:r>
              <a:rPr lang="tr-TR" dirty="0"/>
              <a:t>Tekelci firma sattığı ürünü, talep her zaman elastik olacak şekilde fiyatlandırır.</a:t>
            </a:r>
          </a:p>
          <a:p>
            <a:endParaRPr lang="tr-TR" dirty="0"/>
          </a:p>
        </p:txBody>
      </p:sp>
      <p:pic>
        <p:nvPicPr>
          <p:cNvPr id="4" name="Picture 3"/>
          <p:cNvPicPr/>
          <p:nvPr/>
        </p:nvPicPr>
        <p:blipFill>
          <a:blip r:embed="rId3"/>
          <a:stretch>
            <a:fillRect/>
          </a:stretch>
        </p:blipFill>
        <p:spPr>
          <a:xfrm>
            <a:off x="4044511" y="3031744"/>
            <a:ext cx="4794695" cy="3763504"/>
          </a:xfrm>
          <a:prstGeom prst="rect">
            <a:avLst/>
          </a:prstGeom>
        </p:spPr>
      </p:pic>
      <p:sp>
        <p:nvSpPr>
          <p:cNvPr id="5" name="Rectangle 4">
            <a:extLst>
              <a:ext uri="{FF2B5EF4-FFF2-40B4-BE49-F238E27FC236}">
                <a16:creationId xmlns:a16="http://schemas.microsoft.com/office/drawing/2014/main" id="{24FDC8EA-6CB6-FD4D-9F2D-AA9AA8F81466}"/>
              </a:ext>
            </a:extLst>
          </p:cNvPr>
          <p:cNvSpPr/>
          <p:nvPr/>
        </p:nvSpPr>
        <p:spPr>
          <a:xfrm>
            <a:off x="5476429" y="303174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4EF4CD66-30BB-134D-B0FD-A3EABB8F1918}"/>
              </a:ext>
            </a:extLst>
          </p:cNvPr>
          <p:cNvSpPr/>
          <p:nvPr/>
        </p:nvSpPr>
        <p:spPr>
          <a:xfrm>
            <a:off x="7400686" y="378358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7" name="Rectangle 6">
            <a:extLst>
              <a:ext uri="{FF2B5EF4-FFF2-40B4-BE49-F238E27FC236}">
                <a16:creationId xmlns:a16="http://schemas.microsoft.com/office/drawing/2014/main" id="{12C151C0-8F97-DF4B-8BB6-FF3D2F04F23C}"/>
              </a:ext>
            </a:extLst>
          </p:cNvPr>
          <p:cNvSpPr/>
          <p:nvPr/>
        </p:nvSpPr>
        <p:spPr>
          <a:xfrm>
            <a:off x="7114552" y="5011788"/>
            <a:ext cx="2803269"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Talep = Ortalama Hasılat</a:t>
            </a:r>
            <a:endParaRPr lang="tr-TR" b="1" dirty="0">
              <a:effectLst/>
              <a:latin typeface="Cambria"/>
              <a:ea typeface="ＭＳ 明朝"/>
              <a:cs typeface="Cambria"/>
            </a:endParaRPr>
          </a:p>
        </p:txBody>
      </p:sp>
    </p:spTree>
    <p:extLst>
      <p:ext uri="{BB962C8B-B14F-4D97-AF65-F5344CB8AC3E}">
        <p14:creationId xmlns:p14="http://schemas.microsoft.com/office/powerpoint/2010/main" val="317757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tr-TR" altLang="en-US" b="1" dirty="0"/>
              <a:t>Tam Rekabetçi vs. Tekelci Piyasa</a:t>
            </a:r>
          </a:p>
        </p:txBody>
      </p:sp>
      <p:graphicFrame>
        <p:nvGraphicFramePr>
          <p:cNvPr id="5" name="Table 4"/>
          <p:cNvGraphicFramePr>
            <a:graphicFrameLocks noGrp="1"/>
          </p:cNvGraphicFramePr>
          <p:nvPr>
            <p:extLst>
              <p:ext uri="{D42A27DB-BD31-4B8C-83A1-F6EECF244321}">
                <p14:modId xmlns:p14="http://schemas.microsoft.com/office/powerpoint/2010/main" val="3537302423"/>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Tekelci</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Çok sayıda firma</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Bir tane firma</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çıktı seviyesinde üretim yapar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üretim seviyesinin altında üretim yapar</a:t>
                      </a:r>
                      <a:b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b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 dönem ekonomik kar kazanamaz</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Uzun-dönem ekonomik kar kazanabilir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Piyasa gücü yoktur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alıcısıdır)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Büyük bir piyasa gücü vardır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yapıcısıdır)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tr-TR" altLang="en-US" b="1" dirty="0"/>
              <a:t>Tekelle İlgili Sorunlar</a:t>
            </a:r>
          </a:p>
        </p:txBody>
      </p:sp>
      <p:sp>
        <p:nvSpPr>
          <p:cNvPr id="21507" name="Content Placeholder 2"/>
          <p:cNvSpPr>
            <a:spLocks noGrp="1"/>
          </p:cNvSpPr>
          <p:nvPr>
            <p:ph idx="1"/>
          </p:nvPr>
        </p:nvSpPr>
        <p:spPr>
          <a:xfrm>
            <a:off x="1981200" y="1712913"/>
            <a:ext cx="9174480" cy="4895850"/>
          </a:xfrm>
        </p:spPr>
        <p:txBody>
          <a:bodyPr/>
          <a:lstStyle/>
          <a:p>
            <a:r>
              <a:rPr lang="tr-TR" altLang="en-US" sz="3200" dirty="0"/>
              <a:t>Tekeller toplumu daha kötü duruma (yoksul) düşürebilir.</a:t>
            </a:r>
          </a:p>
          <a:p>
            <a:pPr lvl="1"/>
            <a:r>
              <a:rPr lang="tr-TR" altLang="en-US" sz="2800" dirty="0"/>
              <a:t>Çıktıyı kısıtlanır ve tam rekabetçi piyasalara göre fiyat daha yüksektir.</a:t>
            </a:r>
          </a:p>
          <a:p>
            <a:pPr lvl="1"/>
            <a:r>
              <a:rPr lang="tr-TR" altLang="en-US" sz="2800" dirty="0"/>
              <a:t>Daha az etkin (</a:t>
            </a:r>
            <a:r>
              <a:rPr lang="tr-TR" altLang="en-US" sz="2800" dirty="0" err="1"/>
              <a:t>inefficient</a:t>
            </a:r>
            <a:r>
              <a:rPr lang="tr-TR" altLang="en-US" sz="2800" dirty="0"/>
              <a:t>) çalışır (kayıp).  Bu piyasa aksaklığı ya da başarısızlığı olarak adlandırılır.</a:t>
            </a:r>
          </a:p>
          <a:p>
            <a:pPr lvl="1"/>
            <a:r>
              <a:rPr lang="tr-TR" altLang="en-US" sz="2800" dirty="0"/>
              <a:t>Tüketiciler için daha az seçenek bulunur.</a:t>
            </a:r>
          </a:p>
          <a:p>
            <a:pPr lvl="1"/>
            <a:r>
              <a:rPr lang="tr-TR" altLang="en-US" sz="2800" dirty="0"/>
              <a:t>Bu sağlıksız rekabet "</a:t>
            </a:r>
            <a:r>
              <a:rPr lang="tr-TR" altLang="ja-JP" sz="2800" dirty="0"/>
              <a:t>rant arayışı" (</a:t>
            </a:r>
            <a:r>
              <a:rPr lang="tr-TR" altLang="en-US" sz="2800" dirty="0"/>
              <a:t>"</a:t>
            </a:r>
            <a:r>
              <a:rPr lang="tr-TR" altLang="ja-JP" sz="2800" dirty="0" err="1"/>
              <a:t>rent</a:t>
            </a:r>
            <a:r>
              <a:rPr lang="tr-TR" altLang="ja-JP" sz="2800" dirty="0"/>
              <a:t> </a:t>
            </a:r>
            <a:r>
              <a:rPr lang="tr-TR" altLang="ja-JP" sz="2800" dirty="0" err="1"/>
              <a:t>seeking</a:t>
            </a:r>
            <a:r>
              <a:rPr lang="tr-TR" altLang="ja-JP" sz="2800" dirty="0"/>
              <a:t>")  olarak adlandırılır.</a:t>
            </a:r>
            <a:endParaRPr lang="tr-TR"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tr-TR" altLang="en-US" b="1" dirty="0"/>
              <a:t>Tekelle İlgili Sorunlar</a:t>
            </a:r>
            <a:endParaRPr lang="tr-TR" b="1" dirty="0">
              <a:ea typeface="MS PGothic" charset="0"/>
            </a:endParaRPr>
          </a:p>
        </p:txBody>
      </p:sp>
      <p:sp>
        <p:nvSpPr>
          <p:cNvPr id="25603" name="Content Placeholder 2"/>
          <p:cNvSpPr>
            <a:spLocks noGrp="1"/>
          </p:cNvSpPr>
          <p:nvPr>
            <p:ph idx="1"/>
          </p:nvPr>
        </p:nvSpPr>
        <p:spPr>
          <a:xfrm>
            <a:off x="609600" y="1625602"/>
            <a:ext cx="10509813" cy="5065713"/>
          </a:xfrm>
        </p:spPr>
        <p:txBody>
          <a:bodyPr/>
          <a:lstStyle/>
          <a:p>
            <a:r>
              <a:rPr lang="tr-TR" sz="2800" dirty="0">
                <a:ea typeface="MS PGothic" charset="0"/>
              </a:rPr>
              <a:t>Daha az seçenek bulunması</a:t>
            </a:r>
          </a:p>
          <a:p>
            <a:pPr lvl="1"/>
            <a:r>
              <a:rPr lang="tr-TR" sz="2400" dirty="0">
                <a:ea typeface="MS PGothic" charset="0"/>
              </a:rPr>
              <a:t>Tekelci firmanın malı için hiçbir ikame olmadığından tüketicilerin fiyatlar üzerinde azaltıcı baskı uygulamasını kısıtlar.</a:t>
            </a:r>
          </a:p>
          <a:p>
            <a:pPr lvl="1"/>
            <a:r>
              <a:rPr lang="tr-TR" sz="2400" dirty="0">
                <a:ea typeface="MS PGothic" charset="0"/>
              </a:rPr>
              <a:t>Kablo TV &amp; İnternet firmaları ve paket satış. Tekeller sizi daha fazla satın almaya zorlar.</a:t>
            </a:r>
          </a:p>
          <a:p>
            <a:endParaRPr lang="tr-TR" sz="2800" dirty="0">
              <a:ea typeface="MS PGothic" charset="0"/>
            </a:endParaRPr>
          </a:p>
          <a:p>
            <a:r>
              <a:rPr lang="tr-TR" sz="2800" dirty="0">
                <a:ea typeface="MS PGothic" charset="0"/>
              </a:rPr>
              <a:t>Rant Arayışı (</a:t>
            </a:r>
            <a:r>
              <a:rPr lang="tr-TR" sz="2800" dirty="0" err="1">
                <a:ea typeface="MS PGothic" charset="0"/>
              </a:rPr>
              <a:t>rent</a:t>
            </a:r>
            <a:r>
              <a:rPr lang="tr-TR" sz="2800" dirty="0">
                <a:ea typeface="MS PGothic" charset="0"/>
              </a:rPr>
              <a:t> </a:t>
            </a:r>
            <a:r>
              <a:rPr lang="tr-TR" sz="2800" dirty="0" err="1">
                <a:ea typeface="MS PGothic" charset="0"/>
              </a:rPr>
              <a:t>seeking</a:t>
            </a:r>
            <a:r>
              <a:rPr lang="tr-TR" sz="2800" dirty="0">
                <a:ea typeface="MS PGothic" charset="0"/>
              </a:rPr>
              <a:t>)</a:t>
            </a:r>
          </a:p>
          <a:p>
            <a:pPr lvl="1"/>
            <a:r>
              <a:rPr lang="tr-TR" sz="2400" dirty="0">
                <a:ea typeface="MS PGothic" charset="0"/>
              </a:rPr>
              <a:t>Tekel karını koruyabilmek için rakipler arasında yapılan bir yarış</a:t>
            </a:r>
          </a:p>
          <a:p>
            <a:pPr lvl="1"/>
            <a:r>
              <a:rPr lang="tr-TR" sz="2400" dirty="0">
                <a:ea typeface="MS PGothic" charset="0"/>
              </a:rPr>
              <a:t>Bu tarz bir yarışın sonunda rekabetin olağan faydaları olmaksızın sadece bir kazanan çıkar.</a:t>
            </a:r>
          </a:p>
          <a:p>
            <a:pPr lvl="1"/>
            <a:r>
              <a:rPr lang="tr-TR" sz="2400" dirty="0">
                <a:ea typeface="MS PGothic" charset="0"/>
              </a:rPr>
              <a:t>Etkin olmayan: Kaynaklar daha rekabetçi bir firma olmaktansa tekelleşme için kullanılır.</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0379" y="3429000"/>
            <a:ext cx="3789034" cy="1234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5" end="5"/>
                                            </p:txEl>
                                          </p:spTgt>
                                        </p:tgtEl>
                                        <p:attrNameLst>
                                          <p:attrName>style.visibility</p:attrName>
                                        </p:attrNameLst>
                                      </p:cBhvr>
                                      <p:to>
                                        <p:strVal val="visible"/>
                                      </p:to>
                                    </p:set>
                                    <p:animEffect transition="in" filter="barn(inVertical)">
                                      <p:cBhvr>
                                        <p:cTn id="18" dur="500"/>
                                        <p:tgtEl>
                                          <p:spTgt spid="2560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6" end="6"/>
                                            </p:txEl>
                                          </p:spTgt>
                                        </p:tgtEl>
                                        <p:attrNameLst>
                                          <p:attrName>style.visibility</p:attrName>
                                        </p:attrNameLst>
                                      </p:cBhvr>
                                      <p:to>
                                        <p:strVal val="visible"/>
                                      </p:to>
                                    </p:set>
                                    <p:animEffect transition="in" filter="barn(inVertical)">
                                      <p:cBhvr>
                                        <p:cTn id="21" dur="500"/>
                                        <p:tgtEl>
                                          <p:spTgt spid="2560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7" end="7"/>
                                            </p:txEl>
                                          </p:spTgt>
                                        </p:tgtEl>
                                        <p:attrNameLst>
                                          <p:attrName>style.visibility</p:attrName>
                                        </p:attrNameLst>
                                      </p:cBhvr>
                                      <p:to>
                                        <p:strVal val="visible"/>
                                      </p:to>
                                    </p:set>
                                    <p:animEffect transition="in" filter="barn(inVertical)">
                                      <p:cBhvr>
                                        <p:cTn id="24" dur="500"/>
                                        <p:tgtEl>
                                          <p:spTgt spid="2560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tr-TR" altLang="en-US" b="1" dirty="0"/>
              <a:t>Tam Rekabetçi vs. Tekelci Piyasa</a:t>
            </a:r>
          </a:p>
        </p:txBody>
      </p:sp>
      <p:sp>
        <p:nvSpPr>
          <p:cNvPr id="21" name="Rectangle 20">
            <a:extLst>
              <a:ext uri="{FF2B5EF4-FFF2-40B4-BE49-F238E27FC236}">
                <a16:creationId xmlns:a16="http://schemas.microsoft.com/office/drawing/2014/main" id="{0D26616B-E5A0-144A-9034-275402A0D69F}"/>
              </a:ext>
            </a:extLst>
          </p:cNvPr>
          <p:cNvSpPr/>
          <p:nvPr/>
        </p:nvSpPr>
        <p:spPr>
          <a:xfrm>
            <a:off x="1704062" y="2668574"/>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2" name="Rectangle 21">
            <a:extLst>
              <a:ext uri="{FF2B5EF4-FFF2-40B4-BE49-F238E27FC236}">
                <a16:creationId xmlns:a16="http://schemas.microsoft.com/office/drawing/2014/main" id="{74C2DFF6-CFC1-DA44-9A90-BDE7A940AD04}"/>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4" name="Rectangle 23">
            <a:extLst>
              <a:ext uri="{FF2B5EF4-FFF2-40B4-BE49-F238E27FC236}">
                <a16:creationId xmlns:a16="http://schemas.microsoft.com/office/drawing/2014/main" id="{B22F0268-9A1A-F24B-A0B4-845D64DD9B98}"/>
              </a:ext>
            </a:extLst>
          </p:cNvPr>
          <p:cNvSpPr/>
          <p:nvPr/>
        </p:nvSpPr>
        <p:spPr>
          <a:xfrm>
            <a:off x="5115472" y="2642929"/>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9AA026DB-EF47-5249-87E0-316B4E7D2371}"/>
              </a:ext>
            </a:extLst>
          </p:cNvPr>
          <p:cNvSpPr/>
          <p:nvPr/>
        </p:nvSpPr>
        <p:spPr>
          <a:xfrm>
            <a:off x="3868741" y="5461446"/>
            <a:ext cx="1904695"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26" name="Rectangle 25">
            <a:extLst>
              <a:ext uri="{FF2B5EF4-FFF2-40B4-BE49-F238E27FC236}">
                <a16:creationId xmlns:a16="http://schemas.microsoft.com/office/drawing/2014/main" id="{7C20FCB2-32AE-7547-B540-106CEF9F3680}"/>
              </a:ext>
            </a:extLst>
          </p:cNvPr>
          <p:cNvSpPr/>
          <p:nvPr/>
        </p:nvSpPr>
        <p:spPr>
          <a:xfrm>
            <a:off x="7437639" y="5498032"/>
            <a:ext cx="1525587"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 Miktarı</a:t>
            </a:r>
            <a:endParaRPr lang="tr-TR" b="1" dirty="0">
              <a:effectLst/>
              <a:latin typeface="Cambria"/>
              <a:ea typeface="ＭＳ 明朝"/>
              <a:cs typeface="Cambria"/>
            </a:endParaRPr>
          </a:p>
        </p:txBody>
      </p:sp>
      <p:sp>
        <p:nvSpPr>
          <p:cNvPr id="27" name="Rectangle 26">
            <a:extLst>
              <a:ext uri="{FF2B5EF4-FFF2-40B4-BE49-F238E27FC236}">
                <a16:creationId xmlns:a16="http://schemas.microsoft.com/office/drawing/2014/main" id="{2F146761-3282-074C-9111-727F675B0FF5}"/>
              </a:ext>
            </a:extLst>
          </p:cNvPr>
          <p:cNvSpPr/>
          <p:nvPr/>
        </p:nvSpPr>
        <p:spPr>
          <a:xfrm>
            <a:off x="2749300" y="5924102"/>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Tam Rekabetçi Piyasa</a:t>
            </a:r>
            <a:endParaRPr lang="tr-TR" b="1" dirty="0">
              <a:effectLst/>
              <a:latin typeface="Cambria"/>
              <a:ea typeface="ＭＳ 明朝"/>
              <a:cs typeface="Cambria"/>
            </a:endParaRPr>
          </a:p>
        </p:txBody>
      </p:sp>
      <p:sp>
        <p:nvSpPr>
          <p:cNvPr id="28" name="Rectangle 27">
            <a:extLst>
              <a:ext uri="{FF2B5EF4-FFF2-40B4-BE49-F238E27FC236}">
                <a16:creationId xmlns:a16="http://schemas.microsoft.com/office/drawing/2014/main" id="{940C0B14-CBDB-E942-8731-DF76AD0D92EE}"/>
              </a:ext>
            </a:extLst>
          </p:cNvPr>
          <p:cNvSpPr/>
          <p:nvPr/>
        </p:nvSpPr>
        <p:spPr>
          <a:xfrm>
            <a:off x="5904581" y="5936641"/>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Tekel Piyasası</a:t>
            </a:r>
            <a:endParaRPr lang="tr-TR" b="1" dirty="0">
              <a:effectLst/>
              <a:latin typeface="Cambria"/>
              <a:ea typeface="ＭＳ 明朝"/>
              <a:cs typeface="Cambria"/>
            </a:endParaRPr>
          </a:p>
        </p:txBody>
      </p:sp>
      <p:sp>
        <p:nvSpPr>
          <p:cNvPr id="29" name="Rectangle 28">
            <a:extLst>
              <a:ext uri="{FF2B5EF4-FFF2-40B4-BE49-F238E27FC236}">
                <a16:creationId xmlns:a16="http://schemas.microsoft.com/office/drawing/2014/main" id="{07DDDDA7-99B6-AC42-B94A-84748A8AF59E}"/>
              </a:ext>
            </a:extLst>
          </p:cNvPr>
          <p:cNvSpPr/>
          <p:nvPr/>
        </p:nvSpPr>
        <p:spPr>
          <a:xfrm>
            <a:off x="7770324" y="3728947"/>
            <a:ext cx="3787799"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1. Tekelci firma MR=MC eşitliğinin sağlandığı noktayı belirler. </a:t>
            </a:r>
            <a:endParaRPr lang="tr-TR" b="1" dirty="0">
              <a:effectLst/>
              <a:latin typeface="Cambria"/>
              <a:ea typeface="ＭＳ 明朝"/>
              <a:cs typeface="Cambria"/>
            </a:endParaRPr>
          </a:p>
        </p:txBody>
      </p:sp>
      <p:sp>
        <p:nvSpPr>
          <p:cNvPr id="30" name="Rectangle 29">
            <a:extLst>
              <a:ext uri="{FF2B5EF4-FFF2-40B4-BE49-F238E27FC236}">
                <a16:creationId xmlns:a16="http://schemas.microsoft.com/office/drawing/2014/main" id="{1584C5DD-A779-924E-88F9-3C03498A7364}"/>
              </a:ext>
            </a:extLst>
          </p:cNvPr>
          <p:cNvSpPr/>
          <p:nvPr/>
        </p:nvSpPr>
        <p:spPr>
          <a:xfrm>
            <a:off x="7159745" y="1812992"/>
            <a:ext cx="3835400"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2. Sonuç: Tam rekabetçi firmalara göre yüksek fiyat ve düşük çıktı</a:t>
            </a:r>
            <a:endParaRPr lang="tr-TR" b="1" dirty="0">
              <a:effectLst/>
              <a:latin typeface="Cambria"/>
              <a:ea typeface="ＭＳ 明朝"/>
              <a:cs typeface="Cambria"/>
            </a:endParaRP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16" name="Title 9"/>
          <p:cNvSpPr>
            <a:spLocks noGrp="1"/>
          </p:cNvSpPr>
          <p:nvPr>
            <p:ph type="title"/>
          </p:nvPr>
        </p:nvSpPr>
        <p:spPr>
          <a:xfrm>
            <a:off x="609600" y="17943"/>
            <a:ext cx="10972800" cy="780685"/>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17" name="Rectangle 16">
            <a:extLst>
              <a:ext uri="{FF2B5EF4-FFF2-40B4-BE49-F238E27FC236}">
                <a16:creationId xmlns:a16="http://schemas.microsoft.com/office/drawing/2014/main" id="{18BA9C63-9D78-7C4E-A13F-54FB6C2C81CE}"/>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18" name="Rectangle 17">
            <a:extLst>
              <a:ext uri="{FF2B5EF4-FFF2-40B4-BE49-F238E27FC236}">
                <a16:creationId xmlns:a16="http://schemas.microsoft.com/office/drawing/2014/main" id="{4D941369-4795-9045-9050-EF4749094D6C}"/>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19" name="Rectangle 18">
            <a:extLst>
              <a:ext uri="{FF2B5EF4-FFF2-40B4-BE49-F238E27FC236}">
                <a16:creationId xmlns:a16="http://schemas.microsoft.com/office/drawing/2014/main" id="{7EED533D-F84B-1245-8449-2FB8DFD93A3C}"/>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0" name="Rectangle 19">
            <a:extLst>
              <a:ext uri="{FF2B5EF4-FFF2-40B4-BE49-F238E27FC236}">
                <a16:creationId xmlns:a16="http://schemas.microsoft.com/office/drawing/2014/main" id="{4B9823FB-BBA3-734A-AA90-034335A980A2}"/>
              </a:ext>
            </a:extLst>
          </p:cNvPr>
          <p:cNvSpPr/>
          <p:nvPr/>
        </p:nvSpPr>
        <p:spPr>
          <a:xfrm>
            <a:off x="4114564" y="1090882"/>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1" name="Rectangle 20">
            <a:extLst>
              <a:ext uri="{FF2B5EF4-FFF2-40B4-BE49-F238E27FC236}">
                <a16:creationId xmlns:a16="http://schemas.microsoft.com/office/drawing/2014/main" id="{74B7B777-F223-EE49-8548-47E374D448A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tr-TR"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2" name="TextBox 1"/>
          <p:cNvSpPr txBox="1"/>
          <p:nvPr/>
        </p:nvSpPr>
        <p:spPr>
          <a:xfrm>
            <a:off x="0" y="2325200"/>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Tam Rekabet</a:t>
            </a:r>
          </a:p>
          <a:p>
            <a:r>
              <a:rPr lang="tr-TR" dirty="0">
                <a:latin typeface="Cambria" panose="02040503050406030204" pitchFamily="18" charset="0"/>
              </a:rPr>
              <a:t>Tüketici Fazlası: A+B+C</a:t>
            </a:r>
          </a:p>
          <a:p>
            <a:r>
              <a:rPr lang="tr-TR" dirty="0">
                <a:latin typeface="Cambria" panose="02040503050406030204" pitchFamily="18" charset="0"/>
              </a:rPr>
              <a:t>Üretici Fazlası: D+E</a:t>
            </a:r>
          </a:p>
          <a:p>
            <a:r>
              <a:rPr lang="tr-TR" dirty="0">
                <a:latin typeface="Cambria" panose="02040503050406030204" pitchFamily="18" charset="0"/>
              </a:rPr>
              <a:t>Toplam: A+B+C+D+E</a:t>
            </a:r>
          </a:p>
          <a:p>
            <a:r>
              <a:rPr lang="tr-TR" dirty="0">
                <a:latin typeface="Cambria" panose="02040503050406030204" pitchFamily="18" charset="0"/>
              </a:rPr>
              <a:t>Kayıp: 0</a:t>
            </a:r>
          </a:p>
          <a:p>
            <a:endParaRPr lang="tr-TR"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Tekel</a:t>
            </a:r>
          </a:p>
          <a:p>
            <a:r>
              <a:rPr lang="tr-TR" dirty="0">
                <a:latin typeface="Cambria" panose="02040503050406030204" pitchFamily="18" charset="0"/>
              </a:rPr>
              <a:t>Tüketici Fazlası: B</a:t>
            </a:r>
          </a:p>
          <a:p>
            <a:r>
              <a:rPr lang="tr-TR" dirty="0">
                <a:latin typeface="Cambria" panose="02040503050406030204" pitchFamily="18" charset="0"/>
              </a:rPr>
              <a:t>Üretici Fazlası: D+A</a:t>
            </a:r>
          </a:p>
          <a:p>
            <a:r>
              <a:rPr lang="tr-TR" dirty="0">
                <a:latin typeface="Cambria" panose="02040503050406030204" pitchFamily="18" charset="0"/>
              </a:rPr>
              <a:t>Toplam: A+B+D</a:t>
            </a:r>
          </a:p>
          <a:p>
            <a:r>
              <a:rPr lang="tr-TR" dirty="0">
                <a:latin typeface="Cambria" panose="02040503050406030204" pitchFamily="18" charset="0"/>
              </a:rPr>
              <a:t>Kayıp: C+E</a:t>
            </a:r>
          </a:p>
          <a:p>
            <a:endParaRPr lang="tr-TR" dirty="0">
              <a:latin typeface="Cambria" panose="02040503050406030204" pitchFamily="18" charset="0"/>
            </a:endParaRPr>
          </a:p>
        </p:txBody>
      </p:sp>
      <p:sp>
        <p:nvSpPr>
          <p:cNvPr id="21" name="Rectangle 20">
            <a:extLst>
              <a:ext uri="{FF2B5EF4-FFF2-40B4-BE49-F238E27FC236}">
                <a16:creationId xmlns:a16="http://schemas.microsoft.com/office/drawing/2014/main" id="{06154240-B3AD-0541-A177-59AD0E73B381}"/>
              </a:ext>
            </a:extLst>
          </p:cNvPr>
          <p:cNvSpPr/>
          <p:nvPr/>
        </p:nvSpPr>
        <p:spPr>
          <a:xfrm>
            <a:off x="4114564" y="1046278"/>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2" name="Rectangle 21">
            <a:extLst>
              <a:ext uri="{FF2B5EF4-FFF2-40B4-BE49-F238E27FC236}">
                <a16:creationId xmlns:a16="http://schemas.microsoft.com/office/drawing/2014/main" id="{9AECC911-A26F-D848-8128-62BFF2D5F3F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3" name="Rectangle 22">
            <a:extLst>
              <a:ext uri="{FF2B5EF4-FFF2-40B4-BE49-F238E27FC236}">
                <a16:creationId xmlns:a16="http://schemas.microsoft.com/office/drawing/2014/main" id="{1774E47B-84B8-4740-81F0-3F5A3423B952}"/>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4" name="Rectangle 23">
            <a:extLst>
              <a:ext uri="{FF2B5EF4-FFF2-40B4-BE49-F238E27FC236}">
                <a16:creationId xmlns:a16="http://schemas.microsoft.com/office/drawing/2014/main" id="{947687B9-900B-A14A-A365-770E1A9C79E2}"/>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093F6A4F-7A0A-3549-8FB3-8A9E42F4A2C6}"/>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857874" y="0"/>
            <a:ext cx="5786329" cy="769441"/>
          </a:xfrm>
          <a:prstGeom prst="rect">
            <a:avLst/>
          </a:prstGeom>
          <a:noFill/>
        </p:spPr>
        <p:txBody>
          <a:bodyPr wrap="none" rtlCol="0">
            <a:spAutoFit/>
          </a:bodyPr>
          <a:lstStyle/>
          <a:p>
            <a:pPr algn="ctr"/>
            <a:r>
              <a:rPr lang="tr-TR" sz="4400" b="1" dirty="0">
                <a:latin typeface="Cambria" panose="02040503050406030204" pitchFamily="18" charset="0"/>
              </a:rPr>
              <a:t>Tam Rekabetçi Piyasa</a:t>
            </a:r>
          </a:p>
        </p:txBody>
      </p:sp>
      <p:sp>
        <p:nvSpPr>
          <p:cNvPr id="4" name="Rectangle 3">
            <a:extLst>
              <a:ext uri="{FF2B5EF4-FFF2-40B4-BE49-F238E27FC236}">
                <a16:creationId xmlns:a16="http://schemas.microsoft.com/office/drawing/2014/main" id="{3FECC8CC-0191-E647-BF5D-C05F55AC57E4}"/>
              </a:ext>
            </a:extLst>
          </p:cNvPr>
          <p:cNvSpPr/>
          <p:nvPr/>
        </p:nvSpPr>
        <p:spPr>
          <a:xfrm>
            <a:off x="1810767" y="96331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5" name="Rectangle 4">
            <a:extLst>
              <a:ext uri="{FF2B5EF4-FFF2-40B4-BE49-F238E27FC236}">
                <a16:creationId xmlns:a16="http://schemas.microsoft.com/office/drawing/2014/main" id="{5A582F06-7DE9-184A-8C84-DBD2D72CDADD}"/>
              </a:ext>
            </a:extLst>
          </p:cNvPr>
          <p:cNvSpPr/>
          <p:nvPr/>
        </p:nvSpPr>
        <p:spPr>
          <a:xfrm>
            <a:off x="7636129" y="6115802"/>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6" name="Rectangle 5">
            <a:extLst>
              <a:ext uri="{FF2B5EF4-FFF2-40B4-BE49-F238E27FC236}">
                <a16:creationId xmlns:a16="http://schemas.microsoft.com/office/drawing/2014/main" id="{1C22D4DF-3B6D-2F41-A86D-3E7EACD993DE}"/>
              </a:ext>
            </a:extLst>
          </p:cNvPr>
          <p:cNvSpPr/>
          <p:nvPr/>
        </p:nvSpPr>
        <p:spPr>
          <a:xfrm>
            <a:off x="4403390" y="1566482"/>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7" name="Rectangle 6">
            <a:extLst>
              <a:ext uri="{FF2B5EF4-FFF2-40B4-BE49-F238E27FC236}">
                <a16:creationId xmlns:a16="http://schemas.microsoft.com/office/drawing/2014/main" id="{7CC40F29-6121-574C-B98E-84C3DCAB7F62}"/>
              </a:ext>
            </a:extLst>
          </p:cNvPr>
          <p:cNvSpPr/>
          <p:nvPr/>
        </p:nvSpPr>
        <p:spPr>
          <a:xfrm>
            <a:off x="3607936" y="5042295"/>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8" name="Rectangle 7">
            <a:extLst>
              <a:ext uri="{FF2B5EF4-FFF2-40B4-BE49-F238E27FC236}">
                <a16:creationId xmlns:a16="http://schemas.microsoft.com/office/drawing/2014/main" id="{3F0484BB-8E7F-144F-8F18-0BCA9F736BB8}"/>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3747581" y="0"/>
            <a:ext cx="3814250" cy="769441"/>
          </a:xfrm>
          <a:prstGeom prst="rect">
            <a:avLst/>
          </a:prstGeom>
          <a:noFill/>
        </p:spPr>
        <p:txBody>
          <a:bodyPr wrap="none" rtlCol="0">
            <a:spAutoFit/>
          </a:bodyPr>
          <a:lstStyle/>
          <a:p>
            <a:pPr algn="ctr"/>
            <a:r>
              <a:rPr lang="tr-TR" sz="4400" b="1" dirty="0">
                <a:latin typeface="Cambria" panose="02040503050406030204" pitchFamily="18" charset="0"/>
              </a:rPr>
              <a:t>Tekel Piyasası</a:t>
            </a:r>
          </a:p>
        </p:txBody>
      </p:sp>
      <p:sp>
        <p:nvSpPr>
          <p:cNvPr id="4" name="Rectangle 3">
            <a:extLst>
              <a:ext uri="{FF2B5EF4-FFF2-40B4-BE49-F238E27FC236}">
                <a16:creationId xmlns:a16="http://schemas.microsoft.com/office/drawing/2014/main" id="{04F5246D-8409-1C43-B605-1DE8C6F454C7}"/>
              </a:ext>
            </a:extLst>
          </p:cNvPr>
          <p:cNvSpPr/>
          <p:nvPr/>
        </p:nvSpPr>
        <p:spPr>
          <a:xfrm>
            <a:off x="7546921" y="6126953"/>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5" name="Rectangle 4">
            <a:extLst>
              <a:ext uri="{FF2B5EF4-FFF2-40B4-BE49-F238E27FC236}">
                <a16:creationId xmlns:a16="http://schemas.microsoft.com/office/drawing/2014/main" id="{9B2DD028-B833-FD4D-9DAB-E013CE3928D7}"/>
              </a:ext>
            </a:extLst>
          </p:cNvPr>
          <p:cNvSpPr/>
          <p:nvPr/>
        </p:nvSpPr>
        <p:spPr>
          <a:xfrm>
            <a:off x="1820927" y="94299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7" name="Rectangle 6">
            <a:extLst>
              <a:ext uri="{FF2B5EF4-FFF2-40B4-BE49-F238E27FC236}">
                <a16:creationId xmlns:a16="http://schemas.microsoft.com/office/drawing/2014/main" id="{1935EF43-F49B-C94A-9E4E-3D17141597FE}"/>
              </a:ext>
            </a:extLst>
          </p:cNvPr>
          <p:cNvSpPr/>
          <p:nvPr/>
        </p:nvSpPr>
        <p:spPr>
          <a:xfrm>
            <a:off x="3399780" y="1443821"/>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10" name="Rectangle 9">
            <a:extLst>
              <a:ext uri="{FF2B5EF4-FFF2-40B4-BE49-F238E27FC236}">
                <a16:creationId xmlns:a16="http://schemas.microsoft.com/office/drawing/2014/main" id="{80CBC184-3BD3-1649-B18B-C6F56D2C3967}"/>
              </a:ext>
            </a:extLst>
          </p:cNvPr>
          <p:cNvSpPr/>
          <p:nvPr/>
        </p:nvSpPr>
        <p:spPr>
          <a:xfrm>
            <a:off x="3660026" y="5168290"/>
            <a:ext cx="1349049"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11" name="Rectangle 10">
            <a:extLst>
              <a:ext uri="{FF2B5EF4-FFF2-40B4-BE49-F238E27FC236}">
                <a16:creationId xmlns:a16="http://schemas.microsoft.com/office/drawing/2014/main" id="{4AD14115-37DD-6649-947D-355A7EA53D0D}"/>
              </a:ext>
            </a:extLst>
          </p:cNvPr>
          <p:cNvSpPr/>
          <p:nvPr/>
        </p:nvSpPr>
        <p:spPr>
          <a:xfrm>
            <a:off x="4420881" y="2085576"/>
            <a:ext cx="2172656"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Kayıp</a:t>
            </a:r>
          </a:p>
        </p:txBody>
      </p:sp>
      <p:sp>
        <p:nvSpPr>
          <p:cNvPr id="12" name="Rectangle 11">
            <a:extLst>
              <a:ext uri="{FF2B5EF4-FFF2-40B4-BE49-F238E27FC236}">
                <a16:creationId xmlns:a16="http://schemas.microsoft.com/office/drawing/2014/main" id="{77AF4EE0-A787-3F41-9E84-58255C004D27}"/>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9939" name="Content Placeholder 2"/>
          <p:cNvSpPr>
            <a:spLocks noGrp="1"/>
          </p:cNvSpPr>
          <p:nvPr>
            <p:ph idx="1"/>
          </p:nvPr>
        </p:nvSpPr>
        <p:spPr>
          <a:xfrm>
            <a:off x="444501" y="1670050"/>
            <a:ext cx="11554884" cy="4895850"/>
          </a:xfrm>
        </p:spPr>
        <p:txBody>
          <a:bodyPr/>
          <a:lstStyle/>
          <a:p>
            <a:pPr eaLnBrk="1" hangingPunct="1"/>
            <a:r>
              <a:rPr lang="tr-TR" sz="2800" dirty="0">
                <a:ea typeface="MS PGothic" charset="0"/>
              </a:rPr>
              <a:t>Ölçek Ekonomileri (</a:t>
            </a:r>
            <a:r>
              <a:rPr lang="tr-TR" sz="2800" dirty="0" err="1">
                <a:ea typeface="MS PGothic" charset="0"/>
              </a:rPr>
              <a:t>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Büyük bir firma küçük firmaya göre daha etkindir.</a:t>
            </a:r>
          </a:p>
          <a:p>
            <a:pPr eaLnBrk="1" hangingPunct="1"/>
            <a:r>
              <a:rPr lang="tr-TR" sz="2800" dirty="0">
                <a:ea typeface="MS PGothic" charset="0"/>
              </a:rPr>
              <a:t>Negatif Ölçek Ekonomileri (</a:t>
            </a:r>
            <a:r>
              <a:rPr lang="tr-TR" sz="2800" dirty="0" err="1">
                <a:ea typeface="MS PGothic" charset="0"/>
              </a:rPr>
              <a:t>Diseconomies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Çok büyük bir firmanın ek yönetim, koordinasyon ve lojistik giderleriyle ilgilenmesi gerekir.</a:t>
            </a:r>
          </a:p>
          <a:p>
            <a:pPr eaLnBrk="1" hangingPunct="1"/>
            <a:r>
              <a:rPr lang="tr-TR" sz="2800" dirty="0">
                <a:ea typeface="MS PGothic" charset="0"/>
              </a:rPr>
              <a:t>Ölçeğe Göre Sabit Getiri (</a:t>
            </a:r>
            <a:r>
              <a:rPr lang="tr-TR" sz="2800" dirty="0" err="1">
                <a:ea typeface="MS PGothic" charset="0"/>
              </a:rPr>
              <a:t>Constant</a:t>
            </a:r>
            <a:r>
              <a:rPr lang="tr-TR" sz="2800" dirty="0">
                <a:ea typeface="MS PGothic" charset="0"/>
              </a:rPr>
              <a:t> </a:t>
            </a:r>
            <a:r>
              <a:rPr lang="tr-TR" sz="2800" dirty="0" err="1">
                <a:ea typeface="MS PGothic" charset="0"/>
              </a:rPr>
              <a:t>Returns</a:t>
            </a:r>
            <a:r>
              <a:rPr lang="tr-TR" sz="2800" dirty="0">
                <a:ea typeface="MS PGothic" charset="0"/>
              </a:rPr>
              <a:t> </a:t>
            </a:r>
            <a:r>
              <a:rPr lang="tr-TR" sz="2800" dirty="0" err="1">
                <a:ea typeface="MS PGothic" charset="0"/>
              </a:rPr>
              <a:t>to</a:t>
            </a:r>
            <a:r>
              <a:rPr lang="tr-TR" sz="2800" dirty="0">
                <a:ea typeface="MS PGothic" charset="0"/>
              </a:rPr>
              <a:t>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değişmez</a:t>
            </a:r>
            <a:r>
              <a:rPr lang="tr-TR" altLang="ja-JP" sz="2400" dirty="0">
                <a:ea typeface="MS PGothic" charset="0"/>
              </a:rPr>
              <a:t>.</a:t>
            </a:r>
          </a:p>
          <a:p>
            <a:pPr lvl="1" eaLnBrk="1" hangingPunct="1"/>
            <a:r>
              <a:rPr lang="tr-TR" sz="2400" dirty="0">
                <a:ea typeface="MS PGothic" charset="0"/>
              </a:rPr>
              <a:t>Kordon adlı restoran yeni bir şube açıyor. Bundan önceki restoranlar gibi aynı seviyede L (emek) ve K (sermaye) gerektiriyor. </a:t>
            </a:r>
            <a:r>
              <a:rPr lang="tr-TR" sz="2400" dirty="0" err="1">
                <a:ea typeface="MS PGothic" charset="0"/>
              </a:rPr>
              <a:t>Q</a:t>
            </a:r>
            <a:r>
              <a:rPr lang="tr-TR" sz="2400" dirty="0">
                <a:ea typeface="MS PGothic" charset="0"/>
              </a:rPr>
              <a:t> (çıktı) da aynı oluyor.</a:t>
            </a:r>
          </a:p>
        </p:txBody>
      </p:sp>
    </p:spTree>
    <p:extLst>
      <p:ext uri="{BB962C8B-B14F-4D97-AF65-F5344CB8AC3E}">
        <p14:creationId xmlns:p14="http://schemas.microsoft.com/office/powerpoint/2010/main" val="360528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567854" cy="1527175"/>
          </a:xfrm>
        </p:spPr>
        <p:txBody>
          <a:bodyPr/>
          <a:lstStyle/>
          <a:p>
            <a:r>
              <a:rPr lang="tr-TR" altLang="en-US" b="1" dirty="0"/>
              <a:t>Tam Rekabetçi vs. Tekelci Piyasa</a:t>
            </a:r>
          </a:p>
        </p:txBody>
      </p:sp>
      <p:sp>
        <p:nvSpPr>
          <p:cNvPr id="24579" name="Content Placeholder 2"/>
          <p:cNvSpPr>
            <a:spLocks noGrp="1"/>
          </p:cNvSpPr>
          <p:nvPr>
            <p:ph idx="1"/>
          </p:nvPr>
        </p:nvSpPr>
        <p:spPr>
          <a:xfrm>
            <a:off x="1981200" y="1649413"/>
            <a:ext cx="8229600" cy="5019016"/>
          </a:xfrm>
        </p:spPr>
        <p:txBody>
          <a:bodyPr/>
          <a:lstStyle/>
          <a:p>
            <a:r>
              <a:rPr lang="tr-TR" altLang="en-US" sz="3200" dirty="0"/>
              <a:t>Çıktı (miktar)</a:t>
            </a:r>
          </a:p>
          <a:p>
            <a:pPr lvl="1"/>
            <a:r>
              <a:rPr lang="tr-TR" altLang="en-US" sz="2800" dirty="0" err="1"/>
              <a:t>Q</a:t>
            </a:r>
            <a:r>
              <a:rPr lang="tr-TR" altLang="en-US" sz="2800" baseline="-25000" dirty="0" err="1"/>
              <a:t>Tekel</a:t>
            </a:r>
            <a:r>
              <a:rPr lang="tr-TR" altLang="en-US" sz="2800" dirty="0"/>
              <a:t> &lt; </a:t>
            </a:r>
            <a:r>
              <a:rPr lang="tr-TR" altLang="en-US" sz="2800" dirty="0" err="1"/>
              <a:t>Q</a:t>
            </a:r>
            <a:r>
              <a:rPr lang="tr-TR" altLang="en-US" sz="2800" baseline="-25000" dirty="0" err="1"/>
              <a:t>Tam</a:t>
            </a:r>
            <a:r>
              <a:rPr lang="tr-TR" altLang="en-US" sz="2800" baseline="-25000" dirty="0"/>
              <a:t> Rekabet</a:t>
            </a:r>
          </a:p>
          <a:p>
            <a:pPr marL="0" indent="0">
              <a:buNone/>
            </a:pPr>
            <a:endParaRPr lang="tr-TR" altLang="en-US" sz="3200" dirty="0"/>
          </a:p>
          <a:p>
            <a:r>
              <a:rPr lang="tr-TR" altLang="en-US" sz="3200" dirty="0"/>
              <a:t>Fiyat</a:t>
            </a:r>
          </a:p>
          <a:p>
            <a:pPr lvl="1"/>
            <a:r>
              <a:rPr lang="tr-TR" altLang="en-US" sz="2800" dirty="0" err="1"/>
              <a:t>P</a:t>
            </a:r>
            <a:r>
              <a:rPr lang="tr-TR" altLang="en-US" sz="2800" baseline="-25000" dirty="0" err="1"/>
              <a:t>Tam</a:t>
            </a:r>
            <a:r>
              <a:rPr lang="tr-TR" altLang="en-US" sz="2800" baseline="-25000" dirty="0"/>
              <a:t> Rekabet</a:t>
            </a:r>
            <a:r>
              <a:rPr lang="tr-TR" altLang="en-US" sz="2800" dirty="0"/>
              <a:t>  &lt; </a:t>
            </a:r>
            <a:r>
              <a:rPr lang="tr-TR" altLang="en-US" sz="2800" dirty="0" err="1"/>
              <a:t>P</a:t>
            </a:r>
            <a:r>
              <a:rPr lang="tr-TR" altLang="en-US" sz="2800" baseline="-25000" dirty="0" err="1"/>
              <a:t>Tekel</a:t>
            </a:r>
            <a:endParaRPr lang="tr-TR" altLang="en-US" sz="2800" baseline="-25000" dirty="0"/>
          </a:p>
          <a:p>
            <a:endParaRPr lang="tr-TR" altLang="en-US" sz="3200" dirty="0"/>
          </a:p>
          <a:p>
            <a:r>
              <a:rPr lang="tr-TR" altLang="en-US" sz="3200" dirty="0"/>
              <a:t>Kayıp</a:t>
            </a:r>
          </a:p>
          <a:p>
            <a:pPr lvl="1"/>
            <a:r>
              <a:rPr lang="tr-TR" altLang="en-US" sz="2800" dirty="0" err="1"/>
              <a:t>Kayıp</a:t>
            </a:r>
            <a:r>
              <a:rPr lang="tr-TR" altLang="en-US" sz="2800" baseline="-25000" dirty="0" err="1"/>
              <a:t>Tekel</a:t>
            </a:r>
            <a:r>
              <a:rPr lang="tr-TR" altLang="en-US" sz="2800" dirty="0"/>
              <a:t> &gt; 0</a:t>
            </a:r>
          </a:p>
          <a:p>
            <a:pPr lvl="1"/>
            <a:r>
              <a:rPr lang="tr-TR" altLang="en-US" sz="2800" dirty="0" err="1"/>
              <a:t>Kayıp</a:t>
            </a:r>
            <a:r>
              <a:rPr lang="tr-TR" altLang="en-US" sz="2800" baseline="-25000" dirty="0" err="1"/>
              <a:t>Tam</a:t>
            </a:r>
            <a:r>
              <a:rPr lang="tr-TR" altLang="en-US" sz="2800" baseline="-25000" dirty="0"/>
              <a:t> Rekabet</a:t>
            </a:r>
            <a:r>
              <a:rPr lang="tr-TR" altLang="en-US" sz="2800" dirty="0"/>
              <a:t>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6" end="6"/>
                                            </p:txEl>
                                          </p:spTgt>
                                        </p:tgtEl>
                                        <p:attrNameLst>
                                          <p:attrName>style.visibility</p:attrName>
                                        </p:attrNameLst>
                                      </p:cBhvr>
                                      <p:to>
                                        <p:strVal val="visible"/>
                                      </p:to>
                                    </p:set>
                                    <p:animEffect transition="in" filter="barn(inVertical)">
                                      <p:cBhvr>
                                        <p:cTn id="17" dur="500"/>
                                        <p:tgtEl>
                                          <p:spTgt spid="24579">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24579">
                                            <p:txEl>
                                              <p:pRg st="7" end="7"/>
                                            </p:txEl>
                                          </p:spTgt>
                                        </p:tgtEl>
                                        <p:attrNameLst>
                                          <p:attrName>style.visibility</p:attrName>
                                        </p:attrNameLst>
                                      </p:cBhvr>
                                      <p:to>
                                        <p:strVal val="visible"/>
                                      </p:to>
                                    </p:set>
                                    <p:animEffect transition="in" filter="barn(inVertical)">
                                      <p:cBhvr>
                                        <p:cTn id="22" dur="500"/>
                                        <p:tgtEl>
                                          <p:spTgt spid="24579">
                                            <p:txEl>
                                              <p:pRg st="7" end="7"/>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24579">
                                            <p:txEl>
                                              <p:pRg st="8" end="8"/>
                                            </p:txEl>
                                          </p:spTgt>
                                        </p:tgtEl>
                                        <p:attrNameLst>
                                          <p:attrName>style.visibility</p:attrName>
                                        </p:attrNameLst>
                                      </p:cBhvr>
                                      <p:to>
                                        <p:strVal val="visible"/>
                                      </p:to>
                                    </p:set>
                                    <p:animEffect transition="in" filter="barn(inVertical)">
                                      <p:cBhvr>
                                        <p:cTn id="25"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tr-TR" b="1" dirty="0">
                <a:cs typeface="Arial" pitchFamily="-107" charset="0"/>
              </a:rPr>
              <a:t>Ekonomi: </a:t>
            </a:r>
            <a:r>
              <a:rPr lang="tr-TR" b="1" i="1" dirty="0" err="1">
                <a:cs typeface="Arial" pitchFamily="-107" charset="0"/>
              </a:rPr>
              <a:t>One</a:t>
            </a:r>
            <a:r>
              <a:rPr lang="tr-TR" b="1" i="1" dirty="0">
                <a:cs typeface="Arial" pitchFamily="-107" charset="0"/>
              </a:rPr>
              <a:t>-Man </a:t>
            </a:r>
            <a:r>
              <a:rPr lang="tr-TR" b="1" i="1" dirty="0" err="1">
                <a:cs typeface="Arial" pitchFamily="-107" charset="0"/>
              </a:rPr>
              <a:t>Band</a:t>
            </a:r>
            <a:endParaRPr lang="tr-TR" b="1" i="1" dirty="0">
              <a:cs typeface="Arial" pitchFamily="-107" charset="0"/>
            </a:endParaRPr>
          </a:p>
        </p:txBody>
      </p:sp>
      <p:sp>
        <p:nvSpPr>
          <p:cNvPr id="84994" name="Content Placeholder 2"/>
          <p:cNvSpPr>
            <a:spLocks noGrp="1"/>
          </p:cNvSpPr>
          <p:nvPr>
            <p:ph idx="1"/>
          </p:nvPr>
        </p:nvSpPr>
        <p:spPr>
          <a:xfrm>
            <a:off x="836023" y="1712913"/>
            <a:ext cx="10972800" cy="1535112"/>
          </a:xfrm>
        </p:spPr>
        <p:txBody>
          <a:bodyPr/>
          <a:lstStyle/>
          <a:p>
            <a:r>
              <a:rPr lang="tr-TR" sz="3200" dirty="0">
                <a:cs typeface="Arial" pitchFamily="-107" charset="0"/>
              </a:rPr>
              <a:t>"</a:t>
            </a:r>
            <a:r>
              <a:rPr lang="tr-TR" sz="3200" dirty="0" err="1">
                <a:cs typeface="Arial" pitchFamily="-107" charset="0"/>
              </a:rPr>
              <a:t>One</a:t>
            </a:r>
            <a:r>
              <a:rPr lang="tr-TR" sz="3200" dirty="0">
                <a:cs typeface="Arial" pitchFamily="-107" charset="0"/>
              </a:rPr>
              <a:t>-Man </a:t>
            </a:r>
            <a:r>
              <a:rPr lang="tr-TR" sz="3200" dirty="0" err="1">
                <a:cs typeface="Arial" pitchFamily="-107" charset="0"/>
              </a:rPr>
              <a:t>Band</a:t>
            </a:r>
            <a:r>
              <a:rPr lang="tr-TR" sz="3200" dirty="0">
                <a:cs typeface="Arial" pitchFamily="-107" charset="0"/>
              </a:rPr>
              <a:t>"</a:t>
            </a:r>
          </a:p>
          <a:p>
            <a:pPr lvl="1"/>
            <a:r>
              <a:rPr lang="tr-TR" sz="2800" dirty="0">
                <a:cs typeface="Arial" pitchFamily="-107" charset="0"/>
              </a:rPr>
              <a:t>İki sokak müzisyeni taşralı bir kızın altın parası için yarışıyor.</a:t>
            </a:r>
          </a:p>
          <a:p>
            <a:pPr lvl="1"/>
            <a:r>
              <a:rPr lang="tr-TR" sz="2800" dirty="0">
                <a:ea typeface="MS PGothic" charset="0"/>
              </a:rPr>
              <a:t>Rekabetin devreye girmesi üreticileri daha fazla çalışmaya ve daha iyi mal üretmeye teşvik eder.</a:t>
            </a:r>
          </a:p>
          <a:p>
            <a:pPr lvl="1"/>
            <a:r>
              <a:rPr lang="tr-TR" sz="2800" dirty="0">
                <a:ea typeface="MS PGothic" charset="0"/>
              </a:rPr>
              <a:t>Tüketicilerin daha fazla seçeneği olur.</a:t>
            </a:r>
          </a:p>
          <a:p>
            <a:endParaRPr lang="tr-TR" sz="3200" dirty="0">
              <a:cs typeface="Arial" pitchFamily="-107" charset="0"/>
            </a:endParaRPr>
          </a:p>
          <a:p>
            <a:endParaRPr lang="tr-TR" sz="3200" dirty="0">
              <a:cs typeface="Arial" pitchFamily="-107" charset="0"/>
            </a:endParaRPr>
          </a:p>
          <a:p>
            <a:endParaRPr lang="tr-TR"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tr-TR" altLang="en-US" b="1" dirty="0"/>
              <a:t>Tekel Probleminin Çözümü</a:t>
            </a:r>
          </a:p>
        </p:txBody>
      </p:sp>
      <p:sp>
        <p:nvSpPr>
          <p:cNvPr id="67586" name="Content Placeholder 2"/>
          <p:cNvSpPr>
            <a:spLocks noGrp="1"/>
          </p:cNvSpPr>
          <p:nvPr>
            <p:ph idx="1"/>
          </p:nvPr>
        </p:nvSpPr>
        <p:spPr>
          <a:xfrm>
            <a:off x="1981200" y="1611314"/>
            <a:ext cx="8656320" cy="5108575"/>
          </a:xfrm>
        </p:spPr>
        <p:txBody>
          <a:bodyPr/>
          <a:lstStyle/>
          <a:p>
            <a:r>
              <a:rPr lang="tr-TR" altLang="en-US" sz="2800" dirty="0"/>
              <a:t>Tekel probleminin 4 potansiyel çözümü vardır.</a:t>
            </a:r>
          </a:p>
          <a:p>
            <a:pPr lvl="1"/>
            <a:r>
              <a:rPr lang="tr-TR" altLang="en-US" sz="2400" dirty="0"/>
              <a:t>İlk seçenek olarak, hükümet rekabetçi piyasayı oluşturmak için tekelci firmayı birkaç ayrı firmaya bölebilir.</a:t>
            </a:r>
          </a:p>
          <a:p>
            <a:pPr lvl="1"/>
            <a:r>
              <a:rPr lang="tr-TR" altLang="en-US" sz="2400" dirty="0"/>
              <a:t>İkinci seçenek olarak, hükümet ticaret engellerini azaltarak/kaldırarak açık piyasaları destekleyebilir.</a:t>
            </a:r>
          </a:p>
          <a:p>
            <a:pPr lvl="1"/>
            <a:r>
              <a:rPr lang="tr-TR" altLang="en-US" sz="2400" dirty="0"/>
              <a:t>Üçüncü seçenek olarak, tekelci firmanın fazla fiyat talep etme yeteneğini kontrol (</a:t>
            </a:r>
            <a:r>
              <a:rPr lang="tr-TR" altLang="en-US" sz="2400" dirty="0" err="1"/>
              <a:t>regüle</a:t>
            </a:r>
            <a:r>
              <a:rPr lang="tr-TR" altLang="en-US" sz="2400" dirty="0"/>
              <a:t>) edebilir</a:t>
            </a:r>
            <a:r>
              <a:rPr lang="tr-TR" altLang="ja-JP" sz="2400" dirty="0"/>
              <a:t>.</a:t>
            </a:r>
          </a:p>
          <a:p>
            <a:pPr lvl="1"/>
            <a:r>
              <a:rPr lang="tr-TR" altLang="en-US" sz="2400" dirty="0"/>
              <a:t>Son seçenek olarak, bazı durumlar vardır ki tekelci firmayı olduğu gibi bırakmak daha faydalıdır.</a:t>
            </a:r>
          </a:p>
          <a:p>
            <a:pPr lvl="2"/>
            <a:r>
              <a:rPr lang="tr-TR" altLang="en-US" sz="1600" dirty="0">
                <a:latin typeface="Cambria" panose="02040503050406030204" pitchFamily="18" charset="0"/>
              </a:rPr>
              <a:t>Eğer müdahalenin maliyeti faydasından çok ise bu seçenek gerçekleşebilir.</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tr-TR" altLang="en-US" b="1" dirty="0"/>
              <a:t>Tekel Probleminin Çözümü</a:t>
            </a:r>
            <a:endParaRPr lang="tr-TR" b="1" dirty="0">
              <a:ea typeface="MS PGothic" charset="0"/>
            </a:endParaRP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Rekabetin arttırılması</a:t>
            </a:r>
          </a:p>
          <a:p>
            <a:pPr lvl="1"/>
            <a:r>
              <a:rPr lang="tr-TR" sz="2800" dirty="0">
                <a:ea typeface="MS PGothic" charset="0"/>
              </a:rPr>
              <a:t>Büyük bir firmayı rekabet eden küçük firmalara bölmek</a:t>
            </a:r>
          </a:p>
          <a:p>
            <a:pPr lvl="1"/>
            <a:r>
              <a:rPr lang="tr-TR" sz="2800" dirty="0">
                <a:ea typeface="MS PGothic" charset="0"/>
              </a:rPr>
              <a:t>AT&amp;T (1982), </a:t>
            </a:r>
            <a:r>
              <a:rPr lang="tr-TR" sz="2800" dirty="0" err="1">
                <a:ea typeface="MS PGothic" charset="0"/>
              </a:rPr>
              <a:t>Standard</a:t>
            </a:r>
            <a:r>
              <a:rPr lang="tr-TR" sz="2800" dirty="0">
                <a:ea typeface="MS PGothic" charset="0"/>
              </a:rPr>
              <a:t> </a:t>
            </a:r>
            <a:r>
              <a:rPr lang="tr-TR" sz="2800" dirty="0" err="1">
                <a:ea typeface="MS PGothic" charset="0"/>
              </a:rPr>
              <a:t>Oil</a:t>
            </a:r>
            <a:r>
              <a:rPr lang="tr-TR" sz="2800" dirty="0">
                <a:ea typeface="MS PGothic" charset="0"/>
              </a:rPr>
              <a:t> (1911)</a:t>
            </a:r>
          </a:p>
          <a:p>
            <a:pPr lvl="1"/>
            <a:r>
              <a:rPr lang="tr-TR" sz="2800" dirty="0" err="1">
                <a:ea typeface="MS PGothic" charset="0"/>
              </a:rPr>
              <a:t>Sherman</a:t>
            </a:r>
            <a:r>
              <a:rPr lang="tr-TR" sz="2800" dirty="0">
                <a:ea typeface="MS PGothic" charset="0"/>
              </a:rPr>
              <a:t> Yasası (</a:t>
            </a:r>
            <a:r>
              <a:rPr lang="tr-TR" sz="2800" dirty="0" err="1">
                <a:ea typeface="MS PGothic" charset="0"/>
              </a:rPr>
              <a:t>Sherman</a:t>
            </a:r>
            <a:r>
              <a:rPr lang="tr-TR" sz="2800" dirty="0">
                <a:ea typeface="MS PGothic" charset="0"/>
              </a:rPr>
              <a:t> </a:t>
            </a:r>
            <a:r>
              <a:rPr lang="tr-TR" sz="2800" dirty="0" err="1">
                <a:ea typeface="MS PGothic" charset="0"/>
              </a:rPr>
              <a:t>Act</a:t>
            </a:r>
            <a:r>
              <a:rPr lang="tr-TR" sz="2800" dirty="0">
                <a:ea typeface="MS PGothic" charset="0"/>
              </a:rPr>
              <a:t>, 1890)</a:t>
            </a:r>
          </a:p>
          <a:p>
            <a:r>
              <a:rPr lang="tr-TR" sz="3200" dirty="0">
                <a:ea typeface="MS PGothic" charset="0"/>
              </a:rPr>
              <a:t>Ticaret engellerinin azaltılması</a:t>
            </a:r>
          </a:p>
          <a:p>
            <a:pPr lvl="1"/>
            <a:r>
              <a:rPr lang="tr-TR" sz="2800" dirty="0">
                <a:ea typeface="MS PGothic" charset="0"/>
              </a:rPr>
              <a:t>Rekabetçi piyasada fiyatlandırılan malların sınırlar boyunca nakliyesine izin vermek.</a:t>
            </a:r>
          </a:p>
          <a:p>
            <a:pPr lvl="1"/>
            <a:r>
              <a:rPr lang="tr-TR" sz="2800" dirty="0">
                <a:ea typeface="MS PGothic" charset="0"/>
              </a:rPr>
              <a:t>Sınırlar boyunca: eyalet ve ülke sınırları.</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tr-TR" altLang="en-US" b="1" dirty="0"/>
              <a:t>Tekelin Probleminin Çözümü</a:t>
            </a:r>
            <a:endParaRPr lang="tr-TR" b="1" dirty="0">
              <a:ea typeface="MS PGothic" charset="0"/>
            </a:endParaRPr>
          </a:p>
        </p:txBody>
      </p:sp>
      <p:sp>
        <p:nvSpPr>
          <p:cNvPr id="27651" name="Content Placeholder 2"/>
          <p:cNvSpPr>
            <a:spLocks noGrp="1"/>
          </p:cNvSpPr>
          <p:nvPr>
            <p:ph idx="1"/>
          </p:nvPr>
        </p:nvSpPr>
        <p:spPr>
          <a:xfrm>
            <a:off x="609600" y="1712913"/>
            <a:ext cx="10972800" cy="4895850"/>
          </a:xfrm>
        </p:spPr>
        <p:txBody>
          <a:bodyPr/>
          <a:lstStyle/>
          <a:p>
            <a:r>
              <a:rPr lang="tr-TR" dirty="0">
                <a:ea typeface="MS PGothic" charset="0"/>
              </a:rPr>
              <a:t>Fiyatın kontrol (</a:t>
            </a:r>
            <a:r>
              <a:rPr lang="tr-TR" dirty="0" err="1">
                <a:ea typeface="MS PGothic" charset="0"/>
              </a:rPr>
              <a:t>regüle</a:t>
            </a:r>
            <a:r>
              <a:rPr lang="tr-TR" dirty="0">
                <a:ea typeface="MS PGothic" charset="0"/>
              </a:rPr>
              <a:t>) edilmesi</a:t>
            </a:r>
          </a:p>
          <a:p>
            <a:pPr lvl="1"/>
            <a:r>
              <a:rPr lang="tr-TR" dirty="0">
                <a:ea typeface="MS PGothic" charset="0"/>
              </a:rPr>
              <a:t>Sıklıkla, yüksek ölçek ekonomisi nedeniyle firmaları parçalamak istemeyiz.</a:t>
            </a:r>
            <a:endParaRPr lang="tr-TR" altLang="ja-JP" dirty="0">
              <a:ea typeface="MS PGothic" charset="0"/>
            </a:endParaRPr>
          </a:p>
          <a:p>
            <a:pPr lvl="2"/>
            <a:r>
              <a:rPr lang="tr-TR" dirty="0">
                <a:latin typeface="Cambria" panose="02040503050406030204" pitchFamily="18" charset="0"/>
                <a:cs typeface="Helvetica Neue" charset="0"/>
              </a:rPr>
              <a:t>Gereğinden fazla su borusu ya da elektrik kablosu istemeyiz.</a:t>
            </a:r>
            <a:endParaRPr lang="tr-TR" altLang="ja-JP" dirty="0">
              <a:latin typeface="Cambria" panose="02040503050406030204" pitchFamily="18" charset="0"/>
              <a:cs typeface="Helvetica Neue" charset="0"/>
            </a:endParaRPr>
          </a:p>
          <a:p>
            <a:pPr lvl="1"/>
            <a:r>
              <a:rPr lang="tr-TR" dirty="0">
                <a:ea typeface="MS PGothic" charset="0"/>
              </a:rPr>
              <a:t>Bu gibi durumlarda, tekelci bir firma istenilen bir durum olabilir fakat piyasa gücünü kötüye kullanmasını engellemek için tekelci firmayı hala kontrol (</a:t>
            </a:r>
            <a:r>
              <a:rPr lang="tr-TR" dirty="0" err="1">
                <a:ea typeface="MS PGothic" charset="0"/>
              </a:rPr>
              <a:t>regüle</a:t>
            </a:r>
            <a:r>
              <a:rPr lang="tr-TR" dirty="0">
                <a:ea typeface="MS PGothic" charset="0"/>
              </a:rPr>
              <a:t>) etmeliyiz. </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67393"/>
            <a:ext cx="8477251" cy="2381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230755"/>
            <a:ext cx="6559551" cy="2171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802255"/>
            <a:ext cx="6766984" cy="3741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840355"/>
            <a:ext cx="3735916" cy="3703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4018280"/>
            <a:ext cx="3035300" cy="287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90996"/>
            <a:ext cx="9662584" cy="5259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76718"/>
            <a:ext cx="8094133" cy="410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237355"/>
            <a:ext cx="2929467" cy="287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58083"/>
            <a:ext cx="5405967" cy="1622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7" y="5466083"/>
            <a:ext cx="5511800" cy="146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tr-TR" b="1" dirty="0">
                <a:ea typeface="MS PGothic" charset="0"/>
                <a:cs typeface="Arial" charset="0"/>
              </a:rPr>
              <a:t>Doğal Tekelin Regüle Edildiği Çözüm</a:t>
            </a:r>
            <a:endParaRPr lang="tr-TR" b="1" dirty="0">
              <a:ea typeface="MS PGothic" charset="0"/>
              <a:cs typeface="MS PGothic" charset="0"/>
            </a:endParaRPr>
          </a:p>
        </p:txBody>
      </p:sp>
      <p:sp>
        <p:nvSpPr>
          <p:cNvPr id="13" name="Rectangle 12">
            <a:extLst>
              <a:ext uri="{FF2B5EF4-FFF2-40B4-BE49-F238E27FC236}">
                <a16:creationId xmlns:a16="http://schemas.microsoft.com/office/drawing/2014/main" id="{68CE3978-116C-2D4E-9351-1577EB7C6721}"/>
              </a:ext>
            </a:extLst>
          </p:cNvPr>
          <p:cNvSpPr/>
          <p:nvPr/>
        </p:nvSpPr>
        <p:spPr>
          <a:xfrm>
            <a:off x="1205716" y="1595267"/>
            <a:ext cx="1349049"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Fiyat</a:t>
            </a:r>
            <a:endParaRPr lang="tr-TR" sz="2400" b="1" dirty="0">
              <a:latin typeface="Cambria"/>
              <a:ea typeface="ＭＳ 明朝"/>
              <a:cs typeface="Cambria"/>
            </a:endParaRPr>
          </a:p>
        </p:txBody>
      </p:sp>
      <p:sp>
        <p:nvSpPr>
          <p:cNvPr id="14" name="Rectangle 13">
            <a:extLst>
              <a:ext uri="{FF2B5EF4-FFF2-40B4-BE49-F238E27FC236}">
                <a16:creationId xmlns:a16="http://schemas.microsoft.com/office/drawing/2014/main" id="{F6F85701-9C27-954D-9C84-4645AE6883A2}"/>
              </a:ext>
            </a:extLst>
          </p:cNvPr>
          <p:cNvSpPr/>
          <p:nvPr/>
        </p:nvSpPr>
        <p:spPr>
          <a:xfrm>
            <a:off x="8548730" y="6549744"/>
            <a:ext cx="2628914" cy="30998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Market Miktarı</a:t>
            </a:r>
          </a:p>
        </p:txBody>
      </p:sp>
      <p:sp>
        <p:nvSpPr>
          <p:cNvPr id="22" name="Rectangle 21">
            <a:extLst>
              <a:ext uri="{FF2B5EF4-FFF2-40B4-BE49-F238E27FC236}">
                <a16:creationId xmlns:a16="http://schemas.microsoft.com/office/drawing/2014/main" id="{09B5A78C-FF37-9441-831C-35079AB18675}"/>
              </a:ext>
            </a:extLst>
          </p:cNvPr>
          <p:cNvSpPr/>
          <p:nvPr/>
        </p:nvSpPr>
        <p:spPr>
          <a:xfrm>
            <a:off x="6057221" y="2174860"/>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Olmadığı Durumda Kar</a:t>
            </a:r>
          </a:p>
        </p:txBody>
      </p:sp>
      <p:sp>
        <p:nvSpPr>
          <p:cNvPr id="23" name="Rectangle 22">
            <a:extLst>
              <a:ext uri="{FF2B5EF4-FFF2-40B4-BE49-F238E27FC236}">
                <a16:creationId xmlns:a16="http://schemas.microsoft.com/office/drawing/2014/main" id="{10AC6EC5-4944-2D48-A22B-B0198CBE6D6E}"/>
              </a:ext>
            </a:extLst>
          </p:cNvPr>
          <p:cNvSpPr/>
          <p:nvPr/>
        </p:nvSpPr>
        <p:spPr>
          <a:xfrm>
            <a:off x="8336858" y="3267756"/>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Olduğu Durumda Zarar</a:t>
            </a: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tr-TR" b="1" dirty="0">
                <a:ea typeface="MS PGothic" charset="0"/>
              </a:rPr>
              <a:t>Marjinal Maliyet Fiyatlaması</a:t>
            </a:r>
          </a:p>
        </p:txBody>
      </p:sp>
      <p:sp>
        <p:nvSpPr>
          <p:cNvPr id="29699" name="Content Placeholder 2"/>
          <p:cNvSpPr>
            <a:spLocks noGrp="1"/>
          </p:cNvSpPr>
          <p:nvPr>
            <p:ph idx="1"/>
          </p:nvPr>
        </p:nvSpPr>
        <p:spPr>
          <a:xfrm>
            <a:off x="609600" y="1712913"/>
            <a:ext cx="10972800" cy="4895850"/>
          </a:xfrm>
        </p:spPr>
        <p:txBody>
          <a:bodyPr/>
          <a:lstStyle/>
          <a:p>
            <a:r>
              <a:rPr lang="tr-TR" sz="3200" dirty="0">
                <a:ea typeface="MS PGothic" charset="0"/>
              </a:rPr>
              <a:t>P = MC olduğu noktada</a:t>
            </a:r>
          </a:p>
          <a:p>
            <a:pPr lvl="1"/>
            <a:r>
              <a:rPr lang="tr-TR" sz="2800" dirty="0">
                <a:ea typeface="MS PGothic" charset="0"/>
              </a:rPr>
              <a:t>Tekelci firmanın zararı vardır.</a:t>
            </a:r>
          </a:p>
          <a:p>
            <a:pPr lvl="1"/>
            <a:r>
              <a:rPr lang="tr-TR" sz="2800" dirty="0">
                <a:ea typeface="MS PGothic" charset="0"/>
              </a:rPr>
              <a:t>MC &lt; ATC </a:t>
            </a:r>
            <a:r>
              <a:rPr lang="tr-TR" altLang="en-US" sz="2800" dirty="0">
                <a:sym typeface="Wingdings" panose="05000000000000000000" pitchFamily="2" charset="2"/>
              </a:rPr>
              <a:t></a:t>
            </a:r>
            <a:r>
              <a:rPr lang="tr-TR" sz="2800" dirty="0">
                <a:ea typeface="MS PGothic" charset="0"/>
              </a:rPr>
              <a:t> P &lt; ATC </a:t>
            </a:r>
            <a:r>
              <a:rPr lang="tr-TR" altLang="en-US" sz="2800" dirty="0">
                <a:sym typeface="Wingdings" panose="05000000000000000000" pitchFamily="2" charset="2"/>
              </a:rPr>
              <a:t> </a:t>
            </a:r>
            <a:r>
              <a:rPr lang="tr-TR" sz="2800" dirty="0">
                <a:ea typeface="MS PGothic" charset="0"/>
              </a:rPr>
              <a:t>zararla sonuçlanır</a:t>
            </a:r>
          </a:p>
          <a:p>
            <a:r>
              <a:rPr lang="tr-TR" sz="3200" dirty="0">
                <a:ea typeface="MS PGothic" charset="0"/>
              </a:rPr>
              <a:t>Çözümler?</a:t>
            </a:r>
          </a:p>
          <a:p>
            <a:pPr lvl="1"/>
            <a:r>
              <a:rPr lang="tr-TR" sz="2800" dirty="0">
                <a:ea typeface="MS PGothic" charset="0"/>
              </a:rPr>
              <a:t>Tekelci firmaya verilen hükümet sübvansiyonları kullanılabilir.</a:t>
            </a:r>
          </a:p>
          <a:p>
            <a:pPr lvl="1"/>
            <a:r>
              <a:rPr lang="tr-TR" sz="2800" dirty="0">
                <a:ea typeface="MS PGothic" charset="0"/>
              </a:rPr>
              <a:t>P = MC eşitliğini sağlayan çıktı seviyesinde P = ATC eşitliğini kullanın. Yani o çıktı seviyesinde fiyatı </a:t>
            </a:r>
            <a:r>
              <a:rPr lang="tr-TR" sz="2800" dirty="0" err="1">
                <a:ea typeface="MS PGothic" charset="0"/>
              </a:rPr>
              <a:t>ATC'ye</a:t>
            </a:r>
            <a:r>
              <a:rPr lang="tr-TR" sz="2800" dirty="0">
                <a:ea typeface="MS PGothic" charset="0"/>
              </a:rPr>
              <a:t> eşitleyin.</a:t>
            </a:r>
          </a:p>
          <a:p>
            <a:pPr lvl="1"/>
            <a:r>
              <a:rPr lang="tr-TR" sz="2800" dirty="0">
                <a:ea typeface="MS PGothic" charset="0"/>
              </a:rPr>
              <a:t>Tekelci firmanın mülkiyetini hükümet üstüne alabilir.</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tr-TR" b="1" dirty="0">
                <a:ea typeface="MS PGothic" charset="0"/>
              </a:rPr>
              <a:t>Hükümet Başarısızlığı</a:t>
            </a:r>
          </a:p>
        </p:txBody>
      </p:sp>
      <p:sp>
        <p:nvSpPr>
          <p:cNvPr id="30723" name="Content Placeholder 2"/>
          <p:cNvSpPr>
            <a:spLocks noGrp="1"/>
          </p:cNvSpPr>
          <p:nvPr>
            <p:ph idx="1"/>
          </p:nvPr>
        </p:nvSpPr>
        <p:spPr>
          <a:xfrm>
            <a:off x="609600" y="1712913"/>
            <a:ext cx="10972800" cy="4895850"/>
          </a:xfrm>
        </p:spPr>
        <p:txBody>
          <a:bodyPr/>
          <a:lstStyle/>
          <a:p>
            <a:r>
              <a:rPr lang="tr-TR" sz="2800" dirty="0">
                <a:ea typeface="MS PGothic" charset="0"/>
              </a:rPr>
              <a:t>Hükümet Müdahalesi</a:t>
            </a:r>
          </a:p>
          <a:p>
            <a:pPr lvl="1"/>
            <a:r>
              <a:rPr lang="tr-TR" sz="2400" dirty="0">
                <a:ea typeface="MS PGothic" charset="0"/>
              </a:rPr>
              <a:t>Kar yapma ve yenilik yaratma dürtüsünün kalkması etkinliği arttırır mı?</a:t>
            </a:r>
          </a:p>
          <a:p>
            <a:pPr lvl="1"/>
            <a:r>
              <a:rPr lang="tr-TR" sz="2400" dirty="0">
                <a:ea typeface="MS PGothic" charset="0"/>
              </a:rPr>
              <a:t>Hükümet çalışanları performanslarına rağmen çok nadir kovulurlar.</a:t>
            </a:r>
          </a:p>
          <a:p>
            <a:r>
              <a:rPr lang="tr-TR" sz="2800" dirty="0">
                <a:ea typeface="MS PGothic" charset="0"/>
              </a:rPr>
              <a:t>Serbest piyasa</a:t>
            </a:r>
          </a:p>
          <a:p>
            <a:pPr lvl="1"/>
            <a:r>
              <a:rPr lang="tr-TR" sz="2400" dirty="0">
                <a:ea typeface="MS PGothic" charset="0"/>
              </a:rPr>
              <a:t>Marjinal maliyet fiyatlaması (P = MC) yapan firmaların maliyetleri düşürmek için hiçbir teşviki yoktur.</a:t>
            </a:r>
          </a:p>
          <a:p>
            <a:pPr lvl="1"/>
            <a:r>
              <a:rPr lang="tr-TR" sz="2400" dirty="0">
                <a:ea typeface="MS PGothic" charset="0"/>
              </a:rPr>
              <a:t>Sıklıkla hükümet müdahalesinden daha iyidir ve firma için değişen teşvik durumu vardır.</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tr-TR" b="1" dirty="0">
                <a:ea typeface="MS PGothic" charset="0"/>
              </a:rPr>
              <a:t>Ekonomi: </a:t>
            </a:r>
            <a:r>
              <a:rPr lang="tr-TR" b="1" dirty="0" err="1">
                <a:ea typeface="MS PGothic" charset="0"/>
              </a:rPr>
              <a:t>Seinfeld</a:t>
            </a:r>
            <a:endParaRPr lang="tr-TR" b="1" dirty="0">
              <a:ea typeface="MS PGothic" charset="0"/>
            </a:endParaRPr>
          </a:p>
        </p:txBody>
      </p:sp>
      <p:sp>
        <p:nvSpPr>
          <p:cNvPr id="61442" name="Content Placeholder 2"/>
          <p:cNvSpPr>
            <a:spLocks noGrp="1"/>
          </p:cNvSpPr>
          <p:nvPr>
            <p:ph idx="1"/>
          </p:nvPr>
        </p:nvSpPr>
        <p:spPr>
          <a:xfrm>
            <a:off x="609600" y="1712913"/>
            <a:ext cx="10972800" cy="2932112"/>
          </a:xfrm>
        </p:spPr>
        <p:txBody>
          <a:bodyPr/>
          <a:lstStyle/>
          <a:p>
            <a:r>
              <a:rPr lang="tr-TR" altLang="ja-JP" sz="3200" dirty="0">
                <a:ea typeface="MS PGothic" charset="0"/>
              </a:rPr>
              <a:t>"</a:t>
            </a:r>
            <a:r>
              <a:rPr lang="tr-TR" altLang="ja-JP" sz="3200" dirty="0" err="1">
                <a:ea typeface="MS PGothic" charset="0"/>
              </a:rPr>
              <a:t>Seinfeld</a:t>
            </a:r>
            <a:r>
              <a:rPr lang="tr-TR" altLang="ja-JP" sz="3200" dirty="0">
                <a:ea typeface="MS PGothic" charset="0"/>
              </a:rPr>
              <a:t>"</a:t>
            </a:r>
          </a:p>
          <a:p>
            <a:pPr lvl="1"/>
            <a:r>
              <a:rPr lang="tr-TR" altLang="ja-JP" sz="2800" dirty="0">
                <a:ea typeface="MS PGothic" charset="0"/>
              </a:rPr>
              <a:t>"</a:t>
            </a:r>
            <a:r>
              <a:rPr lang="tr-TR" altLang="ja-JP" sz="2800" dirty="0" err="1">
                <a:ea typeface="MS PGothic" charset="0"/>
              </a:rPr>
              <a:t>Soup</a:t>
            </a:r>
            <a:r>
              <a:rPr lang="tr-TR" altLang="ja-JP" sz="2800" dirty="0">
                <a:ea typeface="MS PGothic" charset="0"/>
              </a:rPr>
              <a:t> Nazi" (1995)</a:t>
            </a:r>
          </a:p>
          <a:p>
            <a:pPr lvl="1"/>
            <a:r>
              <a:rPr lang="tr-TR" sz="2800" dirty="0">
                <a:ea typeface="MS PGothic" charset="0"/>
              </a:rPr>
              <a:t>Eğer tekelci firmanın ürünü çok popülerse</a:t>
            </a:r>
            <a:r>
              <a:rPr lang="tr-TR" altLang="ja-JP" sz="2800" dirty="0">
                <a:ea typeface="MS PGothic" charset="0"/>
              </a:rPr>
              <a:t>, ikamesi olmadığı için insanlar o ürünü almak için neredeyse her şeyi yapar.</a:t>
            </a:r>
          </a:p>
          <a:p>
            <a:pPr lvl="1"/>
            <a:r>
              <a:rPr lang="tr-TR" sz="2800" dirty="0">
                <a:ea typeface="MS PGothic" charset="0"/>
              </a:rPr>
              <a:t>Eğer ikame mal piyasaya sürülürse, tekelci firmanın gücüne ne olur?</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8" y="4718050"/>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tr-TR" altLang="en-US" b="1" dirty="0"/>
              <a:t>Sonuç</a:t>
            </a:r>
          </a:p>
        </p:txBody>
      </p:sp>
      <p:sp>
        <p:nvSpPr>
          <p:cNvPr id="63490" name="Content Placeholder 2"/>
          <p:cNvSpPr>
            <a:spLocks noGrp="1"/>
          </p:cNvSpPr>
          <p:nvPr>
            <p:ph idx="1"/>
          </p:nvPr>
        </p:nvSpPr>
        <p:spPr>
          <a:xfrm>
            <a:off x="1981199" y="1712913"/>
            <a:ext cx="9717741" cy="4895850"/>
          </a:xfrm>
        </p:spPr>
        <p:txBody>
          <a:bodyPr/>
          <a:lstStyle/>
          <a:p>
            <a:r>
              <a:rPr lang="tr-TR" altLang="en-US" sz="2800" dirty="0"/>
              <a:t>Rekabetçi piyasalar genellikle toplum refahını arttıran sonuçlar verirken, tekeller ise bunun tam tersine neden olur. </a:t>
            </a:r>
          </a:p>
          <a:p>
            <a:pPr lvl="1"/>
            <a:r>
              <a:rPr lang="tr-TR" altLang="en-US" sz="2400" dirty="0"/>
              <a:t>Hükümet tekelci piyasa sonuçlarını kısıtlar ve rekabetçi piyasaları destekler.</a:t>
            </a:r>
          </a:p>
          <a:p>
            <a:r>
              <a:rPr lang="tr-TR" altLang="en-US" sz="2800" dirty="0"/>
              <a:t>Tam rekabetçi piyasa ve tekelci piyasa iki ekstrem uçlardaki piyasa yapılarıdır. </a:t>
            </a:r>
          </a:p>
          <a:p>
            <a:pPr lvl="1"/>
            <a:r>
              <a:rPr lang="tr-TR" altLang="en-US" sz="2400" dirty="0"/>
              <a:t>Çoğu ekonomik aktivite bu iki alternatif piyasa yapısı arasındaki piyasalarda gerçekleşir.</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tr-TR" b="1" dirty="0">
                <a:ea typeface="MS PGothic" charset="0"/>
              </a:rPr>
              <a:t>Uzun-Dönem Maliyetleri</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E8521A4-6195-E849-951E-E923F60F8823}"/>
              </a:ext>
            </a:extLst>
          </p:cNvPr>
          <p:cNvSpPr/>
          <p:nvPr/>
        </p:nvSpPr>
        <p:spPr>
          <a:xfrm>
            <a:off x="9829861" y="5904198"/>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Ölçek Ekonomisi</a:t>
            </a:r>
          </a:p>
        </p:txBody>
      </p:sp>
      <p:sp>
        <p:nvSpPr>
          <p:cNvPr id="6" name="Rectangle 5">
            <a:extLst>
              <a:ext uri="{FF2B5EF4-FFF2-40B4-BE49-F238E27FC236}">
                <a16:creationId xmlns:a16="http://schemas.microsoft.com/office/drawing/2014/main" id="{1A2F62DE-E49A-E748-9F3A-A5F2742D2C9F}"/>
              </a:ext>
            </a:extLst>
          </p:cNvPr>
          <p:cNvSpPr/>
          <p:nvPr/>
        </p:nvSpPr>
        <p:spPr>
          <a:xfrm>
            <a:off x="9829861" y="4624840"/>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Ölçeğe Göre Sabit Getiri</a:t>
            </a:r>
          </a:p>
        </p:txBody>
      </p:sp>
      <p:sp>
        <p:nvSpPr>
          <p:cNvPr id="7" name="Rectangle 6">
            <a:extLst>
              <a:ext uri="{FF2B5EF4-FFF2-40B4-BE49-F238E27FC236}">
                <a16:creationId xmlns:a16="http://schemas.microsoft.com/office/drawing/2014/main" id="{2D8C7C76-8023-3A43-9019-9C290440438B}"/>
              </a:ext>
            </a:extLst>
          </p:cNvPr>
          <p:cNvSpPr/>
          <p:nvPr/>
        </p:nvSpPr>
        <p:spPr>
          <a:xfrm>
            <a:off x="9829861" y="3072766"/>
            <a:ext cx="1938806"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Negatif Ölçek Ekonomisi</a:t>
            </a:r>
          </a:p>
        </p:txBody>
      </p:sp>
      <p:sp>
        <p:nvSpPr>
          <p:cNvPr id="8" name="Rectangle 7">
            <a:extLst>
              <a:ext uri="{FF2B5EF4-FFF2-40B4-BE49-F238E27FC236}">
                <a16:creationId xmlns:a16="http://schemas.microsoft.com/office/drawing/2014/main" id="{2050F81A-FAB9-D847-AD2D-D112342AC1B7}"/>
              </a:ext>
            </a:extLst>
          </p:cNvPr>
          <p:cNvSpPr/>
          <p:nvPr/>
        </p:nvSpPr>
        <p:spPr>
          <a:xfrm>
            <a:off x="481193" y="1729384"/>
            <a:ext cx="2962131" cy="30387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Uzun-Dönem Maliyetleri</a:t>
            </a:r>
          </a:p>
        </p:txBody>
      </p:sp>
      <p:sp>
        <p:nvSpPr>
          <p:cNvPr id="9" name="Rectangle 8">
            <a:extLst>
              <a:ext uri="{FF2B5EF4-FFF2-40B4-BE49-F238E27FC236}">
                <a16:creationId xmlns:a16="http://schemas.microsoft.com/office/drawing/2014/main" id="{647477F8-B57E-4148-8314-195D57D4D4C1}"/>
              </a:ext>
            </a:extLst>
          </p:cNvPr>
          <p:cNvSpPr/>
          <p:nvPr/>
        </p:nvSpPr>
        <p:spPr>
          <a:xfrm>
            <a:off x="1883904" y="4765622"/>
            <a:ext cx="2838607" cy="953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Çıktı miktarı arttıkça maliyetler düşmeye devam edebilir, sabit kalabilir ya da artabilir.</a:t>
            </a:r>
          </a:p>
        </p:txBody>
      </p:sp>
      <p:sp>
        <p:nvSpPr>
          <p:cNvPr id="10" name="Rectangle 9">
            <a:extLst>
              <a:ext uri="{FF2B5EF4-FFF2-40B4-BE49-F238E27FC236}">
                <a16:creationId xmlns:a16="http://schemas.microsoft.com/office/drawing/2014/main" id="{E3541DBD-437B-6943-856C-937E08219A89}"/>
              </a:ext>
            </a:extLst>
          </p:cNvPr>
          <p:cNvSpPr/>
          <p:nvPr/>
        </p:nvSpPr>
        <p:spPr>
          <a:xfrm>
            <a:off x="3663598" y="2023847"/>
            <a:ext cx="4156006" cy="11539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Uzun-dönemdeki maliyetler, artan uzmanlaşma, toplu üretim teknikleri ve girdilerin toplu alınması nedeniyle düşer nedeniyle ilk başta düşer.</a:t>
            </a:r>
          </a:p>
        </p:txBody>
      </p:sp>
    </p:spTree>
    <p:extLst>
      <p:ext uri="{BB962C8B-B14F-4D97-AF65-F5344CB8AC3E}">
        <p14:creationId xmlns:p14="http://schemas.microsoft.com/office/powerpoint/2010/main" val="3269446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tr-TR" altLang="en-US" b="1" dirty="0"/>
              <a:t>Özet</a:t>
            </a:r>
          </a:p>
        </p:txBody>
      </p:sp>
      <p:sp>
        <p:nvSpPr>
          <p:cNvPr id="65538" name="Content Placeholder 2"/>
          <p:cNvSpPr>
            <a:spLocks noGrp="1"/>
          </p:cNvSpPr>
          <p:nvPr>
            <p:ph idx="1"/>
          </p:nvPr>
        </p:nvSpPr>
        <p:spPr>
          <a:xfrm>
            <a:off x="1981200" y="1712913"/>
            <a:ext cx="8829040" cy="4895850"/>
          </a:xfrm>
        </p:spPr>
        <p:txBody>
          <a:bodyPr/>
          <a:lstStyle/>
          <a:p>
            <a:r>
              <a:rPr lang="tr-TR" altLang="en-US" sz="3200" dirty="0"/>
              <a:t>Tekelci Piyasa</a:t>
            </a:r>
          </a:p>
          <a:p>
            <a:pPr lvl="1"/>
            <a:r>
              <a:rPr lang="tr-TR" altLang="en-US" sz="2800" dirty="0"/>
              <a:t>Tek bir satıcısı olan ve belli özellikteki ikamesi olmayan mal ya da hizmet üreten piyasa yapısıdır.</a:t>
            </a:r>
          </a:p>
          <a:p>
            <a:pPr lvl="1"/>
            <a:r>
              <a:rPr lang="tr-TR" altLang="en-US" sz="2800" dirty="0"/>
              <a:t>Piyasaya giriş için yüksek engellerin, piyasa gücünün temel kaynağı, olduğu bir piyasadır.</a:t>
            </a:r>
          </a:p>
          <a:p>
            <a:pPr lvl="1"/>
            <a:r>
              <a:rPr lang="tr-TR" altLang="en-US" sz="2800" dirty="0"/>
              <a:t>Uzun-dönemde kar yapılabilir.</a:t>
            </a:r>
          </a:p>
          <a:p>
            <a:r>
              <a:rPr lang="tr-TR" altLang="en-US" sz="3200" dirty="0"/>
              <a:t>Tam rekabetçi firmalar fiyat-alıcısıdır. Tekelci firmalar ise fiyat-yapıcısıdır.</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tr-TR" altLang="en-US" b="1" dirty="0"/>
              <a:t>Özet</a:t>
            </a:r>
          </a:p>
        </p:txBody>
      </p:sp>
      <p:sp>
        <p:nvSpPr>
          <p:cNvPr id="66562" name="Content Placeholder 2"/>
          <p:cNvSpPr>
            <a:spLocks noGrp="1"/>
          </p:cNvSpPr>
          <p:nvPr>
            <p:ph idx="1"/>
          </p:nvPr>
        </p:nvSpPr>
        <p:spPr>
          <a:xfrm>
            <a:off x="1981200" y="1712913"/>
            <a:ext cx="8229600" cy="4895850"/>
          </a:xfrm>
        </p:spPr>
        <p:txBody>
          <a:bodyPr/>
          <a:lstStyle/>
          <a:p>
            <a:r>
              <a:rPr lang="tr-TR" altLang="en-US" sz="2800" dirty="0"/>
              <a:t>Tam rekabetçi firmalar gibi tekelci firma da karını maksimize etmek ister.</a:t>
            </a:r>
          </a:p>
          <a:p>
            <a:pPr lvl="1"/>
            <a:r>
              <a:rPr lang="tr-TR" altLang="en-US" sz="2400" dirty="0"/>
              <a:t>Aynı kar maksimizasyon kuralı, MR = MC, kullanılır.</a:t>
            </a:r>
          </a:p>
          <a:p>
            <a:r>
              <a:rPr lang="tr-TR" altLang="en-US" sz="2800" dirty="0"/>
              <a:t>Etkinlik açısından bakıldığında tekelci firma çok daha az üretirken yüksek fiyat ister. </a:t>
            </a:r>
          </a:p>
          <a:p>
            <a:r>
              <a:rPr lang="tr-TR" altLang="en-US" sz="2800" dirty="0"/>
              <a:t>Tekelci piyasadaki çıktı miktarı tam rekabetçi piyasadaki olası çıktı miktarına göre daha az olduğundan, tekelci piyasada toplum refahı için kayıp oluşur.</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tr-TR" altLang="en-US" sz="3200" dirty="0"/>
              <a:t>Aşağıdaki firmalardan hangisi büyük ihtimalle doğal bir tekeldir?</a:t>
            </a:r>
          </a:p>
          <a:p>
            <a:pPr marL="971550" lvl="1" indent="-514350" eaLnBrk="1" hangingPunct="1">
              <a:buFont typeface="Calibri" panose="020F0502020204030204" pitchFamily="34" charset="0"/>
              <a:buAutoNum type="alphaUcPeriod"/>
            </a:pPr>
            <a:r>
              <a:rPr lang="tr-TR" altLang="en-US" sz="2800" dirty="0"/>
              <a:t>Süper market mağazası</a:t>
            </a:r>
          </a:p>
          <a:p>
            <a:pPr marL="971550" lvl="1" indent="-514350" eaLnBrk="1" hangingPunct="1">
              <a:buFont typeface="Calibri" panose="020F0502020204030204" pitchFamily="34" charset="0"/>
              <a:buAutoNum type="alphaUcPeriod"/>
            </a:pPr>
            <a:r>
              <a:rPr lang="tr-TR" altLang="en-US" sz="2800" dirty="0"/>
              <a:t>Kablo TV firması</a:t>
            </a:r>
          </a:p>
          <a:p>
            <a:pPr marL="971550" lvl="1" indent="-514350" eaLnBrk="1" hangingPunct="1">
              <a:buFont typeface="Calibri" panose="020F0502020204030204" pitchFamily="34" charset="0"/>
              <a:buAutoNum type="alphaUcPeriod"/>
            </a:pPr>
            <a:r>
              <a:rPr lang="tr-TR" altLang="en-US" sz="2800" dirty="0"/>
              <a:t>Benzin istasyonu</a:t>
            </a:r>
          </a:p>
          <a:p>
            <a:pPr marL="971550" lvl="1" indent="-514350" eaLnBrk="1" hangingPunct="1">
              <a:buFont typeface="Calibri" panose="020F0502020204030204" pitchFamily="34" charset="0"/>
              <a:buAutoNum type="alphaUcPeriod"/>
            </a:pPr>
            <a:r>
              <a:rPr lang="tr-TR" altLang="en-US" sz="2800" dirty="0"/>
              <a:t>Kuaför</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05855" y="1694509"/>
            <a:ext cx="10032094" cy="4895850"/>
          </a:xfrm>
        </p:spPr>
        <p:txBody>
          <a:bodyPr/>
          <a:lstStyle/>
          <a:p>
            <a:pPr marL="0" indent="0" eaLnBrk="1" hangingPunct="1">
              <a:buNone/>
            </a:pPr>
            <a:r>
              <a:rPr lang="tr-TR" altLang="en-US" sz="3200" dirty="0"/>
              <a:t>Kar maksimizasyonu yapan tekel için aşağıdakilerden hangisi doğrudur?</a:t>
            </a:r>
          </a:p>
          <a:p>
            <a:pPr marL="971550" lvl="1" indent="-514350" eaLnBrk="1" hangingPunct="1">
              <a:buFont typeface="Calibri" panose="020F0502020204030204" pitchFamily="34" charset="0"/>
              <a:buAutoNum type="alphaUcPeriod"/>
            </a:pPr>
            <a:r>
              <a:rPr lang="tr-TR" altLang="en-US" sz="2800" dirty="0"/>
              <a:t>P = MR = MC</a:t>
            </a:r>
          </a:p>
          <a:p>
            <a:pPr marL="971550" lvl="1" indent="-514350" eaLnBrk="1" hangingPunct="1">
              <a:buFont typeface="Calibri" panose="020F0502020204030204" pitchFamily="34" charset="0"/>
              <a:buAutoNum type="alphaUcPeriod"/>
            </a:pPr>
            <a:r>
              <a:rPr lang="tr-TR" altLang="en-US" sz="2800" dirty="0"/>
              <a:t>P = MR &gt; MC</a:t>
            </a:r>
          </a:p>
          <a:p>
            <a:pPr marL="971550" lvl="1" indent="-514350" eaLnBrk="1" hangingPunct="1">
              <a:buFont typeface="Calibri" panose="020F0502020204030204" pitchFamily="34" charset="0"/>
              <a:buAutoNum type="alphaUcPeriod"/>
            </a:pPr>
            <a:r>
              <a:rPr lang="tr-TR" altLang="en-US" sz="2800" dirty="0"/>
              <a:t>P &gt; MR = MC</a:t>
            </a:r>
          </a:p>
          <a:p>
            <a:pPr marL="971550" lvl="1" indent="-514350" eaLnBrk="1" hangingPunct="1">
              <a:buFont typeface="Calibri" panose="020F0502020204030204" pitchFamily="34" charset="0"/>
              <a:buAutoNum type="alphaUcPeriod"/>
            </a:pPr>
            <a:r>
              <a:rPr lang="tr-TR"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tr-TR" altLang="en-US" sz="3200" dirty="0"/>
              <a:t>Tam rekabetçi bir firma ile karşılaştırıldığında tekel piyasasındaki refah kaybının nedeni nedir?</a:t>
            </a:r>
          </a:p>
          <a:p>
            <a:pPr marL="971550" lvl="1" indent="-514350" eaLnBrk="1" hangingPunct="1">
              <a:buFont typeface="Calibri" panose="020F0502020204030204" pitchFamily="34" charset="0"/>
              <a:buAutoNum type="alphaUcPeriod"/>
            </a:pPr>
            <a:r>
              <a:rPr lang="tr-TR" altLang="en-US" sz="2800" dirty="0"/>
              <a:t>Tekelci firmanın aşağı-eğimli talep eğrisi ile yüzleşmesi.</a:t>
            </a:r>
          </a:p>
          <a:p>
            <a:pPr marL="971550" lvl="1" indent="-514350" eaLnBrk="1" hangingPunct="1">
              <a:buFont typeface="Calibri" panose="020F0502020204030204" pitchFamily="34" charset="0"/>
              <a:buAutoNum type="alphaUcPeriod"/>
            </a:pPr>
            <a:r>
              <a:rPr lang="tr-TR" altLang="en-US" sz="2800" dirty="0"/>
              <a:t>İnsanların tekelleri daha sık boykot etmesi.</a:t>
            </a:r>
          </a:p>
          <a:p>
            <a:pPr marL="971550" lvl="1" indent="-514350" eaLnBrk="1" hangingPunct="1">
              <a:buFont typeface="Calibri" panose="020F0502020204030204" pitchFamily="34" charset="0"/>
              <a:buAutoNum type="alphaUcPeriod"/>
            </a:pPr>
            <a:r>
              <a:rPr lang="tr-TR" altLang="en-US" sz="2800" dirty="0"/>
              <a:t>Tekelin yüksek fiyattan daha az mal satması.</a:t>
            </a:r>
          </a:p>
          <a:p>
            <a:pPr marL="971550" lvl="1" indent="-514350" eaLnBrk="1" hangingPunct="1">
              <a:buFont typeface="Calibri" panose="020F0502020204030204" pitchFamily="34" charset="0"/>
              <a:buAutoNum type="alphaUcPeriod"/>
            </a:pPr>
            <a:r>
              <a:rPr lang="tr-TR" altLang="en-US" sz="2800" dirty="0"/>
              <a:t>Tekelin hiçbir rakibinin olmaması.</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587449" y="1712913"/>
            <a:ext cx="10707323" cy="4895850"/>
          </a:xfrm>
        </p:spPr>
        <p:txBody>
          <a:bodyPr/>
          <a:lstStyle/>
          <a:p>
            <a:pPr marL="0" indent="0" eaLnBrk="1" hangingPunct="1">
              <a:buNone/>
            </a:pPr>
            <a:r>
              <a:rPr lang="tr-TR" altLang="en-US" sz="3200" dirty="0"/>
              <a:t>Aşağıdakilerden hangisi gerçekleşirse tekelci firma negatif kar yapar ve uzun-dönemde piyasadan çıkar?</a:t>
            </a:r>
          </a:p>
          <a:p>
            <a:pPr marL="971550" lvl="1" indent="-514350" eaLnBrk="1" hangingPunct="1">
              <a:buFont typeface="Calibri" panose="020F0502020204030204" pitchFamily="34" charset="0"/>
              <a:buAutoNum type="alphaUcPeriod"/>
            </a:pPr>
            <a:r>
              <a:rPr lang="tr-TR" altLang="en-US" sz="2800" dirty="0"/>
              <a:t>Yeni bir rakip firma piyasaya girerse.</a:t>
            </a:r>
          </a:p>
          <a:p>
            <a:pPr marL="971550" lvl="1" indent="-514350" eaLnBrk="1" hangingPunct="1">
              <a:buFont typeface="Calibri" panose="020F0502020204030204" pitchFamily="34" charset="0"/>
              <a:buAutoNum type="alphaUcPeriod"/>
            </a:pPr>
            <a:r>
              <a:rPr lang="tr-TR" altLang="en-US" sz="2800" dirty="0"/>
              <a:t>Talep daha elastik olursa.</a:t>
            </a:r>
          </a:p>
          <a:p>
            <a:pPr marL="971550" lvl="1" indent="-514350" eaLnBrk="1" hangingPunct="1">
              <a:buFont typeface="Calibri" panose="020F0502020204030204" pitchFamily="34" charset="0"/>
              <a:buAutoNum type="alphaUcPeriod"/>
            </a:pPr>
            <a:r>
              <a:rPr lang="tr-TR" altLang="en-US" sz="2800" dirty="0"/>
              <a:t>P &lt; ATC</a:t>
            </a:r>
          </a:p>
          <a:p>
            <a:pPr marL="971550" lvl="1" indent="-514350" eaLnBrk="1" hangingPunct="1">
              <a:buFont typeface="Calibri" panose="020F0502020204030204" pitchFamily="34" charset="0"/>
              <a:buAutoNum type="alphaUcPeriod"/>
            </a:pPr>
            <a:r>
              <a:rPr lang="tr-TR" altLang="en-US" sz="2800" dirty="0"/>
              <a:t>Tekelci firma hiçbir zaman negatif kar yapamaz.</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865496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69913" y="0"/>
            <a:ext cx="10402888" cy="1527175"/>
          </a:xfrm>
        </p:spPr>
        <p:txBody>
          <a:bodyPr/>
          <a:lstStyle/>
          <a:p>
            <a:pPr algn="l"/>
            <a:r>
              <a:rPr lang="tr-TR" b="1" dirty="0">
                <a:ea typeface="MS PGothic" charset="0"/>
                <a:cs typeface="MS PGothic" charset="0"/>
              </a:rPr>
              <a:t>KD ve UD Maliyet Karşılaştırması</a:t>
            </a:r>
          </a:p>
        </p:txBody>
      </p:sp>
      <p:sp>
        <p:nvSpPr>
          <p:cNvPr id="84994" name="Content Placeholder 2"/>
          <p:cNvSpPr>
            <a:spLocks noGrp="1"/>
          </p:cNvSpPr>
          <p:nvPr>
            <p:ph idx="4294967295"/>
          </p:nvPr>
        </p:nvSpPr>
        <p:spPr>
          <a:xfrm>
            <a:off x="569913" y="1657350"/>
            <a:ext cx="11622087" cy="4895850"/>
          </a:xfrm>
        </p:spPr>
        <p:txBody>
          <a:bodyPr/>
          <a:lstStyle/>
          <a:p>
            <a:r>
              <a:rPr lang="tr-TR" sz="2800" dirty="0">
                <a:ea typeface="MS PGothic" charset="0"/>
                <a:cs typeface="MS PGothic" charset="0"/>
              </a:rPr>
              <a:t>Kısa-dönem ve uzun-dönem maliyet eğrilerinin ikisi de U-şeklindedir. Fakat, farklı nedenlerden dolayı U-şeklindedirler!</a:t>
            </a:r>
          </a:p>
          <a:p>
            <a:r>
              <a:rPr lang="tr-TR" sz="2800" dirty="0">
                <a:ea typeface="MS PGothic" charset="0"/>
                <a:cs typeface="MS PGothic" charset="0"/>
              </a:rPr>
              <a:t>SRATC (Kısa-Dönem ATC)</a:t>
            </a:r>
          </a:p>
          <a:p>
            <a:pPr lvl="1"/>
            <a:r>
              <a:rPr lang="tr-TR" sz="2400" dirty="0">
                <a:ea typeface="MS PGothic" charset="0"/>
                <a:cs typeface="MS PGothic" charset="0"/>
              </a:rPr>
              <a:t>Azalan marjinal ürün yasasından dolayı U-şeklindedir</a:t>
            </a:r>
          </a:p>
          <a:p>
            <a:pPr lvl="1"/>
            <a:r>
              <a:rPr lang="tr-TR" sz="2400" dirty="0">
                <a:ea typeface="MS PGothic" charset="0"/>
                <a:cs typeface="MS PGothic" charset="0"/>
              </a:rPr>
              <a:t>MP</a:t>
            </a:r>
            <a:r>
              <a:rPr lang="tr-TR" sz="2400" baseline="-25000" dirty="0">
                <a:ea typeface="MS PGothic" charset="0"/>
                <a:cs typeface="MS PGothic" charset="0"/>
              </a:rPr>
              <a:t>L</a:t>
            </a:r>
            <a:r>
              <a:rPr lang="tr-TR" sz="2400" dirty="0">
                <a:ea typeface="MS PGothic" charset="0"/>
                <a:cs typeface="MS PGothic" charset="0"/>
              </a:rPr>
              <a:t> düşünce, MC artar ve ATC, </a:t>
            </a:r>
            <a:r>
              <a:rPr lang="tr-TR" sz="2400" dirty="0" err="1">
                <a:ea typeface="MS PGothic" charset="0"/>
                <a:cs typeface="MS PGothic" charset="0"/>
              </a:rPr>
              <a:t>MC'yi</a:t>
            </a:r>
            <a:r>
              <a:rPr lang="tr-TR" sz="2400" dirty="0">
                <a:ea typeface="MS PGothic" charset="0"/>
                <a:cs typeface="MS PGothic" charset="0"/>
              </a:rPr>
              <a:t> takip eder.</a:t>
            </a:r>
          </a:p>
          <a:p>
            <a:r>
              <a:rPr lang="tr-TR" sz="2800" dirty="0">
                <a:ea typeface="MS PGothic" charset="0"/>
                <a:cs typeface="MS PGothic" charset="0"/>
              </a:rPr>
              <a:t>LRATC (Uzun-Dönem ATC)</a:t>
            </a:r>
          </a:p>
          <a:p>
            <a:pPr lvl="1"/>
            <a:r>
              <a:rPr lang="tr-TR" sz="2400" dirty="0">
                <a:ea typeface="MS PGothic" charset="0"/>
                <a:cs typeface="MS PGothic" charset="0"/>
              </a:rPr>
              <a:t>Ölçek ve negatif ölçek ekonomileri nedeniyle U-şeklindedir.</a:t>
            </a:r>
          </a:p>
          <a:p>
            <a:pPr lvl="1"/>
            <a:r>
              <a:rPr lang="tr-TR" sz="2400" dirty="0">
                <a:ea typeface="MS PGothic" charset="0"/>
                <a:cs typeface="MS PGothic" charset="0"/>
              </a:rPr>
              <a:t>Küçük firmalar büyüyerek maliyetlerini düşürebilirler (birim başına: </a:t>
            </a:r>
            <a:r>
              <a:rPr lang="tr-TR" sz="2400" dirty="0" err="1">
                <a:ea typeface="MS PGothic" charset="0"/>
                <a:cs typeface="MS PGothic" charset="0"/>
              </a:rPr>
              <a:t>Q</a:t>
            </a:r>
            <a:r>
              <a:rPr lang="tr-TR" sz="2400" dirty="0">
                <a:ea typeface="MS PGothic" charset="0"/>
                <a:cs typeface="MS PGothic" charset="0"/>
              </a:rPr>
              <a:t>) fakat eğer çok fazla büyürlerse, maliyetler artabilir.</a:t>
            </a:r>
          </a:p>
          <a:p>
            <a:pPr lvl="1"/>
            <a:endParaRPr lang="tr-TR" sz="2400" dirty="0">
              <a:ea typeface="MS PGothic" charset="0"/>
              <a:cs typeface="MS PGothic" charset="0"/>
            </a:endParaRPr>
          </a:p>
        </p:txBody>
      </p:sp>
    </p:spTree>
    <p:extLst>
      <p:ext uri="{BB962C8B-B14F-4D97-AF65-F5344CB8AC3E}">
        <p14:creationId xmlns:p14="http://schemas.microsoft.com/office/powerpoint/2010/main" val="4211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tr-TR" altLang="en-US" b="1" dirty="0">
                <a:latin typeface="Cambria" panose="02040503050406030204" pitchFamily="18" charset="0"/>
              </a:rPr>
              <a:t>Daha Önce</a:t>
            </a:r>
          </a:p>
        </p:txBody>
      </p:sp>
      <p:sp>
        <p:nvSpPr>
          <p:cNvPr id="8194" name="Content Placeholder 2"/>
          <p:cNvSpPr>
            <a:spLocks noGrp="1"/>
          </p:cNvSpPr>
          <p:nvPr>
            <p:ph idx="1"/>
          </p:nvPr>
        </p:nvSpPr>
        <p:spPr>
          <a:xfrm>
            <a:off x="1981200" y="1712913"/>
            <a:ext cx="8229600" cy="4895850"/>
          </a:xfrm>
        </p:spPr>
        <p:txBody>
          <a:bodyPr/>
          <a:lstStyle/>
          <a:p>
            <a:r>
              <a:rPr lang="tr-TR" altLang="en-US" sz="2800" dirty="0"/>
              <a:t>Tam rekabetçi piyasada kar ve zarar bir sinyal gibi davranır.</a:t>
            </a:r>
          </a:p>
          <a:p>
            <a:r>
              <a:rPr lang="tr-TR" altLang="en-US" sz="2800" dirty="0"/>
              <a:t>Tam rekabetin var olabilmesi için, iki faktörün sağlanması gerekir:</a:t>
            </a:r>
          </a:p>
          <a:p>
            <a:pPr lvl="1"/>
            <a:r>
              <a:rPr lang="tr-TR" altLang="en-US" sz="2400" dirty="0"/>
              <a:t>Tam rekabetçi bir piyasa</a:t>
            </a:r>
          </a:p>
          <a:p>
            <a:pPr lvl="1"/>
            <a:r>
              <a:rPr lang="tr-TR" altLang="en-US" sz="2400" dirty="0"/>
              <a:t>Piyasaya kolay giriş ve piyasadan kolay çıkış</a:t>
            </a:r>
          </a:p>
          <a:p>
            <a:r>
              <a:rPr lang="tr-TR" altLang="en-US" sz="2800" dirty="0"/>
              <a:t>Piyasadaki bir fiyat alıcısının ödediği ya da aldığı fiyat üzerinde hiçbir kontrolü yoktur.</a:t>
            </a:r>
          </a:p>
          <a:p>
            <a:r>
              <a:rPr lang="tr-TR" altLang="en-US" sz="2800" dirty="0"/>
              <a:t>Karını maksimize eden bir firma üretimi (</a:t>
            </a:r>
            <a:r>
              <a:rPr lang="tr-TR" altLang="en-US" sz="2800" dirty="0" err="1"/>
              <a:t>Q</a:t>
            </a:r>
            <a:r>
              <a:rPr lang="tr-TR" altLang="en-US" sz="2800" dirty="0"/>
              <a:t>),      MR = MC = P noktasına kadar arttırır.</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264803" y="10365"/>
            <a:ext cx="8229600" cy="1527175"/>
          </a:xfrm>
        </p:spPr>
        <p:txBody>
          <a:bodyPr/>
          <a:lstStyle/>
          <a:p>
            <a:r>
              <a:rPr lang="tr-TR" altLang="en-US" b="1" dirty="0"/>
              <a:t>Tekelin Tanımı</a:t>
            </a:r>
          </a:p>
        </p:txBody>
      </p:sp>
      <p:sp>
        <p:nvSpPr>
          <p:cNvPr id="8195" name="Content Placeholder 2"/>
          <p:cNvSpPr>
            <a:spLocks noGrp="1"/>
          </p:cNvSpPr>
          <p:nvPr>
            <p:ph idx="1"/>
          </p:nvPr>
        </p:nvSpPr>
        <p:spPr>
          <a:xfrm>
            <a:off x="264803" y="1537540"/>
            <a:ext cx="11662393" cy="6146800"/>
          </a:xfrm>
        </p:spPr>
        <p:txBody>
          <a:bodyPr/>
          <a:lstStyle/>
          <a:p>
            <a:r>
              <a:rPr lang="tr-TR" altLang="en-US" sz="3200" dirty="0"/>
              <a:t>Tekel (</a:t>
            </a:r>
            <a:r>
              <a:rPr lang="tr-TR" altLang="en-US" sz="3200" dirty="0" err="1"/>
              <a:t>Monopoly</a:t>
            </a:r>
            <a:r>
              <a:rPr lang="tr-TR" altLang="en-US" sz="3200" dirty="0"/>
              <a:t>)</a:t>
            </a:r>
          </a:p>
          <a:p>
            <a:pPr lvl="1"/>
            <a:r>
              <a:rPr lang="tr-TR" altLang="en-US" sz="2800" dirty="0"/>
              <a:t>Yakın ikamesi olmayan mal satan tek bir satıcı vardır.</a:t>
            </a:r>
          </a:p>
          <a:p>
            <a:pPr lvl="1"/>
            <a:r>
              <a:rPr lang="tr-TR" altLang="en-US" sz="2800" dirty="0"/>
              <a:t>Yeni firmaların piyasaya girmesini engeller.</a:t>
            </a:r>
          </a:p>
          <a:p>
            <a:pPr lvl="1"/>
            <a:r>
              <a:rPr lang="tr-TR" altLang="en-US" sz="2800" dirty="0"/>
              <a:t>Bir mal ya da hizmet için fiyat belirleme gücüne sahiptir.</a:t>
            </a:r>
          </a:p>
          <a:p>
            <a:r>
              <a:rPr lang="tr-TR" altLang="en-US" sz="3200" dirty="0"/>
              <a:t>Tekeller nasıl devamlılık gösterirler?</a:t>
            </a:r>
          </a:p>
          <a:p>
            <a:pPr lvl="1"/>
            <a:r>
              <a:rPr lang="tr-TR" altLang="en-US" sz="2800" dirty="0"/>
              <a:t>Tam rekabetçi piyasada serbest/ücretsiz/kolay giriş ve çıkış ile neler olduğunu hatırlayın.</a:t>
            </a:r>
          </a:p>
          <a:p>
            <a:r>
              <a:rPr lang="tr-TR" altLang="en-US" sz="3200" dirty="0"/>
              <a:t>Giriş Engelleri (</a:t>
            </a:r>
            <a:r>
              <a:rPr lang="tr-TR" altLang="en-US" sz="3200" dirty="0" err="1"/>
              <a:t>Barriers</a:t>
            </a:r>
            <a:r>
              <a:rPr lang="tr-TR" altLang="en-US" sz="3200" dirty="0"/>
              <a:t> </a:t>
            </a:r>
            <a:r>
              <a:rPr lang="tr-TR" altLang="en-US" sz="3200" dirty="0" err="1"/>
              <a:t>to</a:t>
            </a:r>
            <a:r>
              <a:rPr lang="tr-TR" altLang="en-US" sz="3200" dirty="0"/>
              <a:t> </a:t>
            </a:r>
            <a:r>
              <a:rPr lang="tr-TR" altLang="en-US" sz="3200" dirty="0" err="1"/>
              <a:t>Entry</a:t>
            </a:r>
            <a:r>
              <a:rPr lang="tr-TR" altLang="en-US" sz="3200" dirty="0"/>
              <a:t>)</a:t>
            </a:r>
          </a:p>
          <a:p>
            <a:pPr lvl="1"/>
            <a:r>
              <a:rPr lang="tr-TR" altLang="en-US" sz="2800" dirty="0"/>
              <a:t>Yeni firmaların piyasaya girmesini zorlaştıran kısıtlardır.</a:t>
            </a:r>
          </a:p>
          <a:p>
            <a:pPr lvl="1"/>
            <a:r>
              <a:rPr lang="tr-TR" altLang="en-US" sz="2800" dirty="0"/>
              <a:t>Bir çok tekelin uzun-dönemde ekonomik kar elde etmesine neden olur.</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244908" y="180466"/>
            <a:ext cx="5357812" cy="944628"/>
          </a:xfrm>
        </p:spPr>
        <p:txBody>
          <a:bodyPr/>
          <a:lstStyle/>
          <a:p>
            <a:r>
              <a:rPr lang="tr-TR" sz="3600" b="1" dirty="0"/>
              <a:t>Google Tekel mi?</a:t>
            </a:r>
            <a:br>
              <a:rPr lang="tr-TR" sz="3600" b="1" dirty="0"/>
            </a:br>
            <a:r>
              <a:rPr lang="tr-TR" sz="3600" b="1" dirty="0"/>
              <a:t>Microsoft tekel mi?</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53947"/>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7102"/>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6214</TotalTime>
  <Words>2866</Words>
  <Application>Microsoft Macintosh PowerPoint</Application>
  <PresentationFormat>Widescreen</PresentationFormat>
  <Paragraphs>560</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Ekonomi I</vt:lpstr>
      <vt:lpstr>Hafta #8 Konu Başlıkları</vt:lpstr>
      <vt:lpstr>Uzun-Dönem Maliyetleri</vt:lpstr>
      <vt:lpstr>Uzun-Dönem Maliyetleri</vt:lpstr>
      <vt:lpstr>Uzun-Dönem Maliyetleri</vt:lpstr>
      <vt:lpstr>KD ve UD Maliyet Karşılaştırması</vt:lpstr>
      <vt:lpstr>Daha Önce</vt:lpstr>
      <vt:lpstr>Tekelin Tanımı</vt:lpstr>
      <vt:lpstr>Google Tekel mi? Microsoft tekel mi?</vt:lpstr>
      <vt:lpstr>AT&amp;T Tekel mi? US Steel Tekel mi?</vt:lpstr>
      <vt:lpstr>Standard Oil Tekel mi?</vt:lpstr>
      <vt:lpstr>Ekonomi: Forrest Gump</vt:lpstr>
      <vt:lpstr>Doğal Giriş Engelleri</vt:lpstr>
      <vt:lpstr>Doğal Giriş Engelleri</vt:lpstr>
      <vt:lpstr>Hükümetin Yarattığı Engeller</vt:lpstr>
      <vt:lpstr>Tekelin Ölümü</vt:lpstr>
      <vt:lpstr>Tekelin Fiyat ve Çıktı Kararı</vt:lpstr>
      <vt:lpstr>PowerPoint Presentation</vt:lpstr>
      <vt:lpstr>Talep Eğrilerinin Karşılaştırılması</vt:lpstr>
      <vt:lpstr>Tekel için Kar Maksimizasyon Kuralı</vt:lpstr>
      <vt:lpstr>Tekel için Marjinal Hasılat</vt:lpstr>
      <vt:lpstr>Tekel için Marjinal Hasılat</vt:lpstr>
      <vt:lpstr>Tekel için MR ve Talep</vt:lpstr>
      <vt:lpstr>Üretim Miktarına Karar Vermek</vt:lpstr>
      <vt:lpstr>Tekelci Firmanın Karı</vt:lpstr>
      <vt:lpstr>PowerPoint Presentation</vt:lpstr>
      <vt:lpstr>Sınıf Aktivitesi: Düşün-Eşleş-Paylaş</vt:lpstr>
      <vt:lpstr>Sınıf Aktivitesi: Düşün-Eşleş-Paylaş</vt:lpstr>
      <vt:lpstr>Sınıf Aktivitesi: Düşün-Eşleş-Paylaş</vt:lpstr>
      <vt:lpstr>Sınıf Aktivitesi: Düşün-Eşleş-Paylaş</vt:lpstr>
      <vt:lpstr>Tekelci Firma: Talep, Marjinal Hasılat ve Esneklik</vt:lpstr>
      <vt:lpstr>Tam Rekabetçi vs. Tekelci Piyasa</vt:lpstr>
      <vt:lpstr>Tekelle İlgili Sorunlar</vt:lpstr>
      <vt:lpstr>Tekelle İlgili Sorunlar</vt:lpstr>
      <vt:lpstr>Tam Rekabetçi vs. Tekelci Piyasa</vt:lpstr>
      <vt:lpstr>Tekel Piyasasında Kayıp</vt:lpstr>
      <vt:lpstr>Tekel Piyasasında Kayıp</vt:lpstr>
      <vt:lpstr>PowerPoint Presentation</vt:lpstr>
      <vt:lpstr>PowerPoint Presentation</vt:lpstr>
      <vt:lpstr>Tam Rekabetçi vs. Tekelci Piyasa</vt:lpstr>
      <vt:lpstr>Ekonomi: One-Man Band</vt:lpstr>
      <vt:lpstr>Tekel Probleminin Çözümü</vt:lpstr>
      <vt:lpstr>Tekel Probleminin Çözümü</vt:lpstr>
      <vt:lpstr>Tekelin Probleminin Çözümü</vt:lpstr>
      <vt:lpstr>Doğal Tekelin Regüle Edildiği Çözüm</vt:lpstr>
      <vt:lpstr>Marjinal Maliyet Fiyatlaması</vt:lpstr>
      <vt:lpstr>Hükümet Başarısızlığı</vt:lpstr>
      <vt:lpstr>Ekonomi: Seinfeld</vt:lpstr>
      <vt:lpstr>Sonuç</vt:lpstr>
      <vt:lpstr>Özet</vt:lpstr>
      <vt:lpstr>Özet</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466</cp:revision>
  <dcterms:created xsi:type="dcterms:W3CDTF">2014-08-10T22:38:12Z</dcterms:created>
  <dcterms:modified xsi:type="dcterms:W3CDTF">2020-05-31T10:21:00Z</dcterms:modified>
</cp:coreProperties>
</file>

<file path=docProps/thumbnail.jpeg>
</file>